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71"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E227A"/>
    <a:srgbClr val="502BA9"/>
    <a:srgbClr val="7A0A3B"/>
    <a:srgbClr val="142A4D"/>
    <a:srgbClr val="3C1A3F"/>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61" autoAdjust="0"/>
    <p:restoredTop sz="94660"/>
  </p:normalViewPr>
  <p:slideViewPr>
    <p:cSldViewPr snapToGrid="0">
      <p:cViewPr varScale="1">
        <p:scale>
          <a:sx n="117" d="100"/>
          <a:sy n="117" d="100"/>
        </p:scale>
        <p:origin x="300"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CDC01BE2-28D4-4311-BEA6-9698EC24169E}" type="datetimeFigureOut">
              <a:rPr lang="es-ES" smtClean="0"/>
              <a:t>01/12/2022</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59E635A3-B9A0-48F7-9A67-D5DCA7F6F764}" type="slidenum">
              <a:rPr lang="es-ES" smtClean="0"/>
              <a:t>‹Nº›</a:t>
            </a:fld>
            <a:endParaRPr lang="es-ES"/>
          </a:p>
        </p:txBody>
      </p:sp>
    </p:spTree>
    <p:extLst>
      <p:ext uri="{BB962C8B-B14F-4D97-AF65-F5344CB8AC3E}">
        <p14:creationId xmlns:p14="http://schemas.microsoft.com/office/powerpoint/2010/main" val="10533149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CDC01BE2-28D4-4311-BEA6-9698EC24169E}" type="datetimeFigureOut">
              <a:rPr lang="es-ES" smtClean="0"/>
              <a:t>01/12/2022</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59E635A3-B9A0-48F7-9A67-D5DCA7F6F764}" type="slidenum">
              <a:rPr lang="es-ES" smtClean="0"/>
              <a:t>‹Nº›</a:t>
            </a:fld>
            <a:endParaRPr lang="es-ES"/>
          </a:p>
        </p:txBody>
      </p:sp>
    </p:spTree>
    <p:extLst>
      <p:ext uri="{BB962C8B-B14F-4D97-AF65-F5344CB8AC3E}">
        <p14:creationId xmlns:p14="http://schemas.microsoft.com/office/powerpoint/2010/main" val="36124338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CDC01BE2-28D4-4311-BEA6-9698EC24169E}" type="datetimeFigureOut">
              <a:rPr lang="es-ES" smtClean="0"/>
              <a:t>01/12/2022</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59E635A3-B9A0-48F7-9A67-D5DCA7F6F764}" type="slidenum">
              <a:rPr lang="es-ES" smtClean="0"/>
              <a:t>‹Nº›</a:t>
            </a:fld>
            <a:endParaRPr lang="es-ES"/>
          </a:p>
        </p:txBody>
      </p:sp>
    </p:spTree>
    <p:extLst>
      <p:ext uri="{BB962C8B-B14F-4D97-AF65-F5344CB8AC3E}">
        <p14:creationId xmlns:p14="http://schemas.microsoft.com/office/powerpoint/2010/main" val="39222327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CDC01BE2-28D4-4311-BEA6-9698EC24169E}" type="datetimeFigureOut">
              <a:rPr lang="es-ES" smtClean="0"/>
              <a:t>01/12/2022</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59E635A3-B9A0-48F7-9A67-D5DCA7F6F764}" type="slidenum">
              <a:rPr lang="es-ES" smtClean="0"/>
              <a:t>‹Nº›</a:t>
            </a:fld>
            <a:endParaRPr lang="es-ES"/>
          </a:p>
        </p:txBody>
      </p:sp>
    </p:spTree>
    <p:extLst>
      <p:ext uri="{BB962C8B-B14F-4D97-AF65-F5344CB8AC3E}">
        <p14:creationId xmlns:p14="http://schemas.microsoft.com/office/powerpoint/2010/main" val="13924199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CDC01BE2-28D4-4311-BEA6-9698EC24169E}" type="datetimeFigureOut">
              <a:rPr lang="es-ES" smtClean="0"/>
              <a:t>01/12/2022</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59E635A3-B9A0-48F7-9A67-D5DCA7F6F764}" type="slidenum">
              <a:rPr lang="es-ES" smtClean="0"/>
              <a:t>‹Nº›</a:t>
            </a:fld>
            <a:endParaRPr lang="es-ES"/>
          </a:p>
        </p:txBody>
      </p:sp>
    </p:spTree>
    <p:extLst>
      <p:ext uri="{BB962C8B-B14F-4D97-AF65-F5344CB8AC3E}">
        <p14:creationId xmlns:p14="http://schemas.microsoft.com/office/powerpoint/2010/main" val="15555867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CDC01BE2-28D4-4311-BEA6-9698EC24169E}" type="datetimeFigureOut">
              <a:rPr lang="es-ES" smtClean="0"/>
              <a:t>01/12/2022</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59E635A3-B9A0-48F7-9A67-D5DCA7F6F764}" type="slidenum">
              <a:rPr lang="es-ES" smtClean="0"/>
              <a:t>‹Nº›</a:t>
            </a:fld>
            <a:endParaRPr lang="es-ES"/>
          </a:p>
        </p:txBody>
      </p:sp>
    </p:spTree>
    <p:extLst>
      <p:ext uri="{BB962C8B-B14F-4D97-AF65-F5344CB8AC3E}">
        <p14:creationId xmlns:p14="http://schemas.microsoft.com/office/powerpoint/2010/main" val="13275801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CDC01BE2-28D4-4311-BEA6-9698EC24169E}" type="datetimeFigureOut">
              <a:rPr lang="es-ES" smtClean="0"/>
              <a:t>01/12/2022</a:t>
            </a:fld>
            <a:endParaRPr lang="es-ES"/>
          </a:p>
        </p:txBody>
      </p:sp>
      <p:sp>
        <p:nvSpPr>
          <p:cNvPr id="8" name="Footer Placeholder 7"/>
          <p:cNvSpPr>
            <a:spLocks noGrp="1"/>
          </p:cNvSpPr>
          <p:nvPr>
            <p:ph type="ftr" sz="quarter" idx="11"/>
          </p:nvPr>
        </p:nvSpPr>
        <p:spPr/>
        <p:txBody>
          <a:bodyPr/>
          <a:lstStyle/>
          <a:p>
            <a:endParaRPr lang="es-ES"/>
          </a:p>
        </p:txBody>
      </p:sp>
      <p:sp>
        <p:nvSpPr>
          <p:cNvPr id="9" name="Slide Number Placeholder 8"/>
          <p:cNvSpPr>
            <a:spLocks noGrp="1"/>
          </p:cNvSpPr>
          <p:nvPr>
            <p:ph type="sldNum" sz="quarter" idx="12"/>
          </p:nvPr>
        </p:nvSpPr>
        <p:spPr/>
        <p:txBody>
          <a:bodyPr/>
          <a:lstStyle/>
          <a:p>
            <a:fld id="{59E635A3-B9A0-48F7-9A67-D5DCA7F6F764}" type="slidenum">
              <a:rPr lang="es-ES" smtClean="0"/>
              <a:t>‹Nº›</a:t>
            </a:fld>
            <a:endParaRPr lang="es-ES"/>
          </a:p>
        </p:txBody>
      </p:sp>
    </p:spTree>
    <p:extLst>
      <p:ext uri="{BB962C8B-B14F-4D97-AF65-F5344CB8AC3E}">
        <p14:creationId xmlns:p14="http://schemas.microsoft.com/office/powerpoint/2010/main" val="33588547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CDC01BE2-28D4-4311-BEA6-9698EC24169E}" type="datetimeFigureOut">
              <a:rPr lang="es-ES" smtClean="0"/>
              <a:t>01/12/2022</a:t>
            </a:fld>
            <a:endParaRPr lang="es-ES"/>
          </a:p>
        </p:txBody>
      </p:sp>
      <p:sp>
        <p:nvSpPr>
          <p:cNvPr id="4" name="Footer Placeholder 3"/>
          <p:cNvSpPr>
            <a:spLocks noGrp="1"/>
          </p:cNvSpPr>
          <p:nvPr>
            <p:ph type="ftr" sz="quarter" idx="11"/>
          </p:nvPr>
        </p:nvSpPr>
        <p:spPr/>
        <p:txBody>
          <a:bodyPr/>
          <a:lstStyle/>
          <a:p>
            <a:endParaRPr lang="es-ES"/>
          </a:p>
        </p:txBody>
      </p:sp>
      <p:sp>
        <p:nvSpPr>
          <p:cNvPr id="5" name="Slide Number Placeholder 4"/>
          <p:cNvSpPr>
            <a:spLocks noGrp="1"/>
          </p:cNvSpPr>
          <p:nvPr>
            <p:ph type="sldNum" sz="quarter" idx="12"/>
          </p:nvPr>
        </p:nvSpPr>
        <p:spPr/>
        <p:txBody>
          <a:bodyPr/>
          <a:lstStyle/>
          <a:p>
            <a:fld id="{59E635A3-B9A0-48F7-9A67-D5DCA7F6F764}" type="slidenum">
              <a:rPr lang="es-ES" smtClean="0"/>
              <a:t>‹Nº›</a:t>
            </a:fld>
            <a:endParaRPr lang="es-ES"/>
          </a:p>
        </p:txBody>
      </p:sp>
    </p:spTree>
    <p:extLst>
      <p:ext uri="{BB962C8B-B14F-4D97-AF65-F5344CB8AC3E}">
        <p14:creationId xmlns:p14="http://schemas.microsoft.com/office/powerpoint/2010/main" val="6407584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DC01BE2-28D4-4311-BEA6-9698EC24169E}" type="datetimeFigureOut">
              <a:rPr lang="es-ES" smtClean="0"/>
              <a:t>01/12/2022</a:t>
            </a:fld>
            <a:endParaRPr lang="es-ES"/>
          </a:p>
        </p:txBody>
      </p:sp>
      <p:sp>
        <p:nvSpPr>
          <p:cNvPr id="3" name="Footer Placeholder 2"/>
          <p:cNvSpPr>
            <a:spLocks noGrp="1"/>
          </p:cNvSpPr>
          <p:nvPr>
            <p:ph type="ftr" sz="quarter" idx="11"/>
          </p:nvPr>
        </p:nvSpPr>
        <p:spPr/>
        <p:txBody>
          <a:bodyPr/>
          <a:lstStyle/>
          <a:p>
            <a:endParaRPr lang="es-ES"/>
          </a:p>
        </p:txBody>
      </p:sp>
      <p:sp>
        <p:nvSpPr>
          <p:cNvPr id="4" name="Slide Number Placeholder 3"/>
          <p:cNvSpPr>
            <a:spLocks noGrp="1"/>
          </p:cNvSpPr>
          <p:nvPr>
            <p:ph type="sldNum" sz="quarter" idx="12"/>
          </p:nvPr>
        </p:nvSpPr>
        <p:spPr/>
        <p:txBody>
          <a:bodyPr/>
          <a:lstStyle/>
          <a:p>
            <a:fld id="{59E635A3-B9A0-48F7-9A67-D5DCA7F6F764}" type="slidenum">
              <a:rPr lang="es-ES" smtClean="0"/>
              <a:t>‹Nº›</a:t>
            </a:fld>
            <a:endParaRPr lang="es-ES"/>
          </a:p>
        </p:txBody>
      </p:sp>
    </p:spTree>
    <p:extLst>
      <p:ext uri="{BB962C8B-B14F-4D97-AF65-F5344CB8AC3E}">
        <p14:creationId xmlns:p14="http://schemas.microsoft.com/office/powerpoint/2010/main" val="27037953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CDC01BE2-28D4-4311-BEA6-9698EC24169E}" type="datetimeFigureOut">
              <a:rPr lang="es-ES" smtClean="0"/>
              <a:t>01/12/2022</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59E635A3-B9A0-48F7-9A67-D5DCA7F6F764}" type="slidenum">
              <a:rPr lang="es-ES" smtClean="0"/>
              <a:t>‹Nº›</a:t>
            </a:fld>
            <a:endParaRPr lang="es-ES"/>
          </a:p>
        </p:txBody>
      </p:sp>
    </p:spTree>
    <p:extLst>
      <p:ext uri="{BB962C8B-B14F-4D97-AF65-F5344CB8AC3E}">
        <p14:creationId xmlns:p14="http://schemas.microsoft.com/office/powerpoint/2010/main" val="19748632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CDC01BE2-28D4-4311-BEA6-9698EC24169E}" type="datetimeFigureOut">
              <a:rPr lang="es-ES" smtClean="0"/>
              <a:t>01/12/2022</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59E635A3-B9A0-48F7-9A67-D5DCA7F6F764}" type="slidenum">
              <a:rPr lang="es-ES" smtClean="0"/>
              <a:t>‹Nº›</a:t>
            </a:fld>
            <a:endParaRPr lang="es-ES"/>
          </a:p>
        </p:txBody>
      </p:sp>
    </p:spTree>
    <p:extLst>
      <p:ext uri="{BB962C8B-B14F-4D97-AF65-F5344CB8AC3E}">
        <p14:creationId xmlns:p14="http://schemas.microsoft.com/office/powerpoint/2010/main" val="6418163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DC01BE2-28D4-4311-BEA6-9698EC24169E}" type="datetimeFigureOut">
              <a:rPr lang="es-ES" smtClean="0"/>
              <a:t>01/12/2022</a:t>
            </a:fld>
            <a:endParaRPr lang="es-E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9E635A3-B9A0-48F7-9A67-D5DCA7F6F764}" type="slidenum">
              <a:rPr lang="es-ES" smtClean="0"/>
              <a:t>‹Nº›</a:t>
            </a:fld>
            <a:endParaRPr lang="es-ES"/>
          </a:p>
        </p:txBody>
      </p:sp>
    </p:spTree>
    <p:extLst>
      <p:ext uri="{BB962C8B-B14F-4D97-AF65-F5344CB8AC3E}">
        <p14:creationId xmlns:p14="http://schemas.microsoft.com/office/powerpoint/2010/main" val="2016535623"/>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E009AAB-B924-E227-E472-713477CBD10A}"/>
              </a:ext>
            </a:extLst>
          </p:cNvPr>
          <p:cNvSpPr>
            <a:spLocks noGrp="1"/>
          </p:cNvSpPr>
          <p:nvPr>
            <p:ph type="ctrTitle"/>
          </p:nvPr>
        </p:nvSpPr>
        <p:spPr>
          <a:xfrm>
            <a:off x="3328018" y="6121700"/>
            <a:ext cx="5535963" cy="1216662"/>
          </a:xfrm>
        </p:spPr>
        <p:txBody>
          <a:bodyPr>
            <a:normAutofit fontScale="90000"/>
          </a:bodyPr>
          <a:lstStyle/>
          <a:p>
            <a:r>
              <a:rPr lang="es-ES" dirty="0">
                <a:solidFill>
                  <a:srgbClr val="8E227A"/>
                </a:solidFill>
                <a:latin typeface="Algerian" panose="04020705040A02060702" pitchFamily="82" charset="0"/>
                <a:cs typeface="Aldhabi" panose="01000000000000000000" pitchFamily="2" charset="-78"/>
              </a:rPr>
              <a:t>Estructura de datos</a:t>
            </a:r>
            <a:br>
              <a:rPr lang="es-ES" sz="3000" dirty="0"/>
            </a:br>
            <a:r>
              <a:rPr lang="es-ES" sz="3000" dirty="0">
                <a:solidFill>
                  <a:srgbClr val="502BA9"/>
                </a:solidFill>
                <a:latin typeface="Footlight MT Light" panose="0204060206030A020304" pitchFamily="18" charset="0"/>
              </a:rPr>
              <a:t>Hito 4 </a:t>
            </a:r>
            <a:br>
              <a:rPr lang="es-ES" sz="3000" dirty="0"/>
            </a:br>
            <a:br>
              <a:rPr lang="es-ES" sz="3000" dirty="0"/>
            </a:br>
            <a:endParaRPr lang="es-ES" sz="3000" dirty="0"/>
          </a:p>
        </p:txBody>
      </p:sp>
      <p:sp>
        <p:nvSpPr>
          <p:cNvPr id="12" name="Forma libre: forma 11">
            <a:extLst>
              <a:ext uri="{FF2B5EF4-FFF2-40B4-BE49-F238E27FC236}">
                <a16:creationId xmlns:a16="http://schemas.microsoft.com/office/drawing/2014/main" id="{387BDAF2-9305-4788-8629-8D8E0E3A3CB1}"/>
              </a:ext>
            </a:extLst>
          </p:cNvPr>
          <p:cNvSpPr/>
          <p:nvPr/>
        </p:nvSpPr>
        <p:spPr>
          <a:xfrm>
            <a:off x="2" y="-1"/>
            <a:ext cx="12191998" cy="6858000"/>
          </a:xfrm>
          <a:custGeom>
            <a:avLst/>
            <a:gdLst>
              <a:gd name="connsiteX0" fmla="*/ 0 w 12191998"/>
              <a:gd name="connsiteY0" fmla="*/ 375557 h 6858000"/>
              <a:gd name="connsiteX1" fmla="*/ 4134855 w 12191998"/>
              <a:gd name="connsiteY1" fmla="*/ 3876750 h 6858000"/>
              <a:gd name="connsiteX2" fmla="*/ 782976 w 12191998"/>
              <a:gd name="connsiteY2" fmla="*/ 6858000 h 6858000"/>
              <a:gd name="connsiteX3" fmla="*/ 0 w 12191998"/>
              <a:gd name="connsiteY3" fmla="*/ 6858000 h 6858000"/>
              <a:gd name="connsiteX4" fmla="*/ 12191998 w 12191998"/>
              <a:gd name="connsiteY4" fmla="*/ 172554 h 6858000"/>
              <a:gd name="connsiteX5" fmla="*/ 12191998 w 12191998"/>
              <a:gd name="connsiteY5" fmla="*/ 6858000 h 6858000"/>
              <a:gd name="connsiteX6" fmla="*/ 11637263 w 12191998"/>
              <a:gd name="connsiteY6" fmla="*/ 6858000 h 6858000"/>
              <a:gd name="connsiteX7" fmla="*/ 8057144 w 12191998"/>
              <a:gd name="connsiteY7" fmla="*/ 3673747 h 6858000"/>
              <a:gd name="connsiteX8" fmla="*/ 545430 w 12191998"/>
              <a:gd name="connsiteY8" fmla="*/ 0 h 6858000"/>
              <a:gd name="connsiteX9" fmla="*/ 11510209 w 12191998"/>
              <a:gd name="connsiteY9" fmla="*/ 0 h 6858000"/>
              <a:gd name="connsiteX10" fmla="*/ 6027820 w 12191998"/>
              <a:gd name="connsiteY10" fmla="*/ 465622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1998" h="6858000">
                <a:moveTo>
                  <a:pt x="0" y="375557"/>
                </a:moveTo>
                <a:lnTo>
                  <a:pt x="4134855" y="3876750"/>
                </a:lnTo>
                <a:lnTo>
                  <a:pt x="782976" y="6858000"/>
                </a:lnTo>
                <a:lnTo>
                  <a:pt x="0" y="6858000"/>
                </a:lnTo>
                <a:close/>
                <a:moveTo>
                  <a:pt x="12191998" y="172554"/>
                </a:moveTo>
                <a:lnTo>
                  <a:pt x="12191998" y="6858000"/>
                </a:lnTo>
                <a:lnTo>
                  <a:pt x="11637263" y="6858000"/>
                </a:lnTo>
                <a:lnTo>
                  <a:pt x="8057144" y="3673747"/>
                </a:lnTo>
                <a:close/>
                <a:moveTo>
                  <a:pt x="545430" y="0"/>
                </a:moveTo>
                <a:lnTo>
                  <a:pt x="11510209" y="0"/>
                </a:lnTo>
                <a:lnTo>
                  <a:pt x="6027820" y="4656220"/>
                </a:lnTo>
                <a:close/>
              </a:path>
            </a:pathLst>
          </a:custGeom>
          <a:blipFill dpi="0" rotWithShape="1">
            <a:blip r:embed="rId2">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US"/>
          </a:p>
        </p:txBody>
      </p:sp>
    </p:spTree>
    <p:extLst>
      <p:ext uri="{BB962C8B-B14F-4D97-AF65-F5344CB8AC3E}">
        <p14:creationId xmlns:p14="http://schemas.microsoft.com/office/powerpoint/2010/main" val="2424182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Forma libre: forma 58">
            <a:extLst>
              <a:ext uri="{FF2B5EF4-FFF2-40B4-BE49-F238E27FC236}">
                <a16:creationId xmlns:a16="http://schemas.microsoft.com/office/drawing/2014/main" id="{E76FB5C4-C6AA-2FDD-C26E-9C648B4EB134}"/>
              </a:ext>
            </a:extLst>
          </p:cNvPr>
          <p:cNvSpPr/>
          <p:nvPr/>
        </p:nvSpPr>
        <p:spPr>
          <a:xfrm flipH="1" flipV="1">
            <a:off x="0" y="-18777"/>
            <a:ext cx="12192000" cy="6876777"/>
          </a:xfrm>
          <a:custGeom>
            <a:avLst/>
            <a:gdLst>
              <a:gd name="connsiteX0" fmla="*/ 12191999 w 12192000"/>
              <a:gd name="connsiteY0" fmla="*/ 4412376 h 6876777"/>
              <a:gd name="connsiteX1" fmla="*/ 12191999 w 12192000"/>
              <a:gd name="connsiteY1" fmla="*/ 6876777 h 6876777"/>
              <a:gd name="connsiteX2" fmla="*/ 11711523 w 12192000"/>
              <a:gd name="connsiteY2" fmla="*/ 6876777 h 6876777"/>
              <a:gd name="connsiteX3" fmla="*/ 10719561 w 12192000"/>
              <a:gd name="connsiteY3" fmla="*/ 5884815 h 6876777"/>
              <a:gd name="connsiteX4" fmla="*/ 1642730 w 12192000"/>
              <a:gd name="connsiteY4" fmla="*/ 3915155 h 6876777"/>
              <a:gd name="connsiteX5" fmla="*/ 3028255 w 12192000"/>
              <a:gd name="connsiteY5" fmla="*/ 5300680 h 6876777"/>
              <a:gd name="connsiteX6" fmla="*/ 3028256 w 12192000"/>
              <a:gd name="connsiteY6" fmla="*/ 5300681 h 6876777"/>
              <a:gd name="connsiteX7" fmla="*/ 1452160 w 12192000"/>
              <a:gd name="connsiteY7" fmla="*/ 6876777 h 6876777"/>
              <a:gd name="connsiteX8" fmla="*/ 0 w 12192000"/>
              <a:gd name="connsiteY8" fmla="*/ 6876777 h 6876777"/>
              <a:gd name="connsiteX9" fmla="*/ 0 w 12192000"/>
              <a:gd name="connsiteY9" fmla="*/ 5557886 h 6876777"/>
              <a:gd name="connsiteX10" fmla="*/ 930972 w 12192000"/>
              <a:gd name="connsiteY10" fmla="*/ 1460847 h 6876777"/>
              <a:gd name="connsiteX11" fmla="*/ 2316496 w 12192000"/>
              <a:gd name="connsiteY11" fmla="*/ 2846370 h 6876777"/>
              <a:gd name="connsiteX12" fmla="*/ 0 w 12192000"/>
              <a:gd name="connsiteY12" fmla="*/ 5162869 h 6876777"/>
              <a:gd name="connsiteX13" fmla="*/ 0 w 12192000"/>
              <a:gd name="connsiteY13" fmla="*/ 2391818 h 6876777"/>
              <a:gd name="connsiteX14" fmla="*/ 12191999 w 12192000"/>
              <a:gd name="connsiteY14" fmla="*/ 1246308 h 6876777"/>
              <a:gd name="connsiteX15" fmla="*/ 12191999 w 12192000"/>
              <a:gd name="connsiteY15" fmla="*/ 4017358 h 6876777"/>
              <a:gd name="connsiteX16" fmla="*/ 11393328 w 12192000"/>
              <a:gd name="connsiteY16" fmla="*/ 4816030 h 6876777"/>
              <a:gd name="connsiteX17" fmla="*/ 10007803 w 12192000"/>
              <a:gd name="connsiteY17" fmla="*/ 3430505 h 6876777"/>
              <a:gd name="connsiteX18" fmla="*/ 10327506 w 12192000"/>
              <a:gd name="connsiteY18" fmla="*/ 1 h 6876777"/>
              <a:gd name="connsiteX19" fmla="*/ 12192000 w 12192000"/>
              <a:gd name="connsiteY19" fmla="*/ 1 h 6876777"/>
              <a:gd name="connsiteX20" fmla="*/ 12192000 w 12192000"/>
              <a:gd name="connsiteY20" fmla="*/ 906559 h 6876777"/>
              <a:gd name="connsiteX21" fmla="*/ 10840671 w 12192000"/>
              <a:gd name="connsiteY21" fmla="*/ 2257888 h 6876777"/>
              <a:gd name="connsiteX22" fmla="*/ 9455145 w 12192000"/>
              <a:gd name="connsiteY22" fmla="*/ 872362 h 6876777"/>
              <a:gd name="connsiteX23" fmla="*/ 1 w 12192000"/>
              <a:gd name="connsiteY23" fmla="*/ 0 h 6876777"/>
              <a:gd name="connsiteX24" fmla="*/ 1475613 w 12192000"/>
              <a:gd name="connsiteY24" fmla="*/ 0 h 6876777"/>
              <a:gd name="connsiteX25" fmla="*/ 1763840 w 12192000"/>
              <a:gd name="connsiteY25" fmla="*/ 288227 h 6876777"/>
              <a:gd name="connsiteX26" fmla="*/ 1 w 12192000"/>
              <a:gd name="connsiteY26" fmla="*/ 2052067 h 6876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2192000" h="6876777">
                <a:moveTo>
                  <a:pt x="12191999" y="4412376"/>
                </a:moveTo>
                <a:lnTo>
                  <a:pt x="12191999" y="6876777"/>
                </a:lnTo>
                <a:lnTo>
                  <a:pt x="11711523" y="6876777"/>
                </a:lnTo>
                <a:lnTo>
                  <a:pt x="10719561" y="5884815"/>
                </a:lnTo>
                <a:close/>
                <a:moveTo>
                  <a:pt x="1642730" y="3915155"/>
                </a:moveTo>
                <a:lnTo>
                  <a:pt x="3028255" y="5300680"/>
                </a:lnTo>
                <a:lnTo>
                  <a:pt x="3028256" y="5300681"/>
                </a:lnTo>
                <a:lnTo>
                  <a:pt x="1452160" y="6876777"/>
                </a:lnTo>
                <a:lnTo>
                  <a:pt x="0" y="6876777"/>
                </a:lnTo>
                <a:lnTo>
                  <a:pt x="0" y="5557886"/>
                </a:lnTo>
                <a:close/>
                <a:moveTo>
                  <a:pt x="930972" y="1460847"/>
                </a:moveTo>
                <a:lnTo>
                  <a:pt x="2316496" y="2846370"/>
                </a:lnTo>
                <a:lnTo>
                  <a:pt x="0" y="5162869"/>
                </a:lnTo>
                <a:lnTo>
                  <a:pt x="0" y="2391818"/>
                </a:lnTo>
                <a:close/>
                <a:moveTo>
                  <a:pt x="12191999" y="1246308"/>
                </a:moveTo>
                <a:lnTo>
                  <a:pt x="12191999" y="4017358"/>
                </a:lnTo>
                <a:lnTo>
                  <a:pt x="11393328" y="4816030"/>
                </a:lnTo>
                <a:lnTo>
                  <a:pt x="10007803" y="3430505"/>
                </a:lnTo>
                <a:close/>
                <a:moveTo>
                  <a:pt x="10327506" y="1"/>
                </a:moveTo>
                <a:lnTo>
                  <a:pt x="12192000" y="1"/>
                </a:lnTo>
                <a:lnTo>
                  <a:pt x="12192000" y="906559"/>
                </a:lnTo>
                <a:lnTo>
                  <a:pt x="10840671" y="2257888"/>
                </a:lnTo>
                <a:lnTo>
                  <a:pt x="9455145" y="872362"/>
                </a:lnTo>
                <a:close/>
                <a:moveTo>
                  <a:pt x="1" y="0"/>
                </a:moveTo>
                <a:lnTo>
                  <a:pt x="1475613" y="0"/>
                </a:lnTo>
                <a:lnTo>
                  <a:pt x="1763840" y="288227"/>
                </a:lnTo>
                <a:lnTo>
                  <a:pt x="1" y="2052067"/>
                </a:lnTo>
                <a:close/>
              </a:path>
            </a:pathLst>
          </a:custGeom>
          <a:blipFill dpi="0" rotWithShape="1">
            <a:blip r:embed="rId2">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endParaRPr lang="es-ES" dirty="0"/>
          </a:p>
        </p:txBody>
      </p:sp>
      <p:sp>
        <p:nvSpPr>
          <p:cNvPr id="61" name="CuadroTexto 60">
            <a:extLst>
              <a:ext uri="{FF2B5EF4-FFF2-40B4-BE49-F238E27FC236}">
                <a16:creationId xmlns:a16="http://schemas.microsoft.com/office/drawing/2014/main" id="{1749A11D-9C1F-B207-CCB3-7053710D8C32}"/>
              </a:ext>
            </a:extLst>
          </p:cNvPr>
          <p:cNvSpPr txBox="1"/>
          <p:nvPr/>
        </p:nvSpPr>
        <p:spPr>
          <a:xfrm>
            <a:off x="3374679" y="606644"/>
            <a:ext cx="6097508" cy="369332"/>
          </a:xfrm>
          <a:prstGeom prst="rect">
            <a:avLst/>
          </a:prstGeom>
          <a:noFill/>
        </p:spPr>
        <p:txBody>
          <a:bodyPr wrap="square">
            <a:spAutoFit/>
          </a:bodyPr>
          <a:lstStyle/>
          <a:p>
            <a:pPr marL="342900" indent="-342900">
              <a:buAutoNum type="arabicPeriod"/>
            </a:pPr>
            <a:endParaRPr lang="es-ES" dirty="0">
              <a:solidFill>
                <a:srgbClr val="0070C0"/>
              </a:solidFill>
            </a:endParaRPr>
          </a:p>
        </p:txBody>
      </p:sp>
      <p:sp>
        <p:nvSpPr>
          <p:cNvPr id="3" name="CuadroTexto 2">
            <a:extLst>
              <a:ext uri="{FF2B5EF4-FFF2-40B4-BE49-F238E27FC236}">
                <a16:creationId xmlns:a16="http://schemas.microsoft.com/office/drawing/2014/main" id="{C812857A-831D-0A43-CF1F-D3B3BC121656}"/>
              </a:ext>
            </a:extLst>
          </p:cNvPr>
          <p:cNvSpPr txBox="1"/>
          <p:nvPr/>
        </p:nvSpPr>
        <p:spPr>
          <a:xfrm>
            <a:off x="1955800" y="606644"/>
            <a:ext cx="6096000" cy="369332"/>
          </a:xfrm>
          <a:prstGeom prst="rect">
            <a:avLst/>
          </a:prstGeom>
          <a:noFill/>
        </p:spPr>
        <p:txBody>
          <a:bodyPr wrap="square">
            <a:spAutoFit/>
          </a:bodyPr>
          <a:lstStyle/>
          <a:p>
            <a:r>
              <a:rPr lang="es-ES" dirty="0"/>
              <a:t>13.Promoción para usuarios de Bolivia.</a:t>
            </a:r>
            <a:endParaRPr lang="es-US" dirty="0"/>
          </a:p>
        </p:txBody>
      </p:sp>
      <p:sp>
        <p:nvSpPr>
          <p:cNvPr id="4" name="Rectangle 1">
            <a:extLst>
              <a:ext uri="{FF2B5EF4-FFF2-40B4-BE49-F238E27FC236}">
                <a16:creationId xmlns:a16="http://schemas.microsoft.com/office/drawing/2014/main" id="{3AD63562-CA6C-08CA-2639-F2C5D2416B37}"/>
              </a:ext>
            </a:extLst>
          </p:cNvPr>
          <p:cNvSpPr>
            <a:spLocks noChangeArrowheads="1"/>
          </p:cNvSpPr>
          <p:nvPr/>
        </p:nvSpPr>
        <p:spPr bwMode="auto">
          <a:xfrm>
            <a:off x="2273300" y="1079065"/>
            <a:ext cx="5778500" cy="3693319"/>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US" altLang="es-US" sz="900" b="0" i="0" u="none" strike="noStrike" cap="none" normalizeH="0" baseline="0" dirty="0" err="1">
                <a:ln>
                  <a:noFill/>
                </a:ln>
                <a:solidFill>
                  <a:srgbClr val="CC7832"/>
                </a:solidFill>
                <a:effectLst/>
                <a:latin typeface="JetBrains Mono"/>
              </a:rPr>
              <a:t>public</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static</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void</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FFC66D"/>
                </a:solidFill>
                <a:effectLst/>
                <a:latin typeface="JetBrains Mono"/>
              </a:rPr>
              <a:t>CambioDeRangoClientes</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err="1">
                <a:ln>
                  <a:noFill/>
                </a:ln>
                <a:solidFill>
                  <a:srgbClr val="A9B7C6"/>
                </a:solidFill>
                <a:effectLst/>
                <a:latin typeface="JetBrains Mono"/>
              </a:rPr>
              <a:t>ColaDeClientes</a:t>
            </a: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A9B7C6"/>
                </a:solidFill>
                <a:effectLst/>
                <a:latin typeface="JetBrains Mono"/>
              </a:rPr>
              <a:t>NClientes</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A9B7C6"/>
                </a:solidFill>
                <a:effectLst/>
                <a:latin typeface="JetBrains Mono"/>
              </a:rPr>
              <a:t>String</a:t>
            </a:r>
            <a:r>
              <a:rPr kumimoji="0" lang="es-US" altLang="es-US" sz="900" b="0" i="0" u="none" strike="noStrike" cap="none" normalizeH="0" baseline="0" dirty="0">
                <a:ln>
                  <a:noFill/>
                </a:ln>
                <a:solidFill>
                  <a:srgbClr val="A9B7C6"/>
                </a:solidFill>
                <a:effectLst/>
                <a:latin typeface="JetBrains Mono"/>
              </a:rPr>
              <a:t> nacionalidad</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A9B7C6"/>
                </a:solidFill>
                <a:effectLst/>
                <a:latin typeface="JetBrains Mono"/>
              </a:rPr>
              <a:t>String</a:t>
            </a: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A9B7C6"/>
                </a:solidFill>
                <a:effectLst/>
                <a:latin typeface="JetBrains Mono"/>
              </a:rPr>
              <a:t>tipoCliente</a:t>
            </a:r>
            <a:r>
              <a:rPr kumimoji="0" lang="es-US" altLang="es-US" sz="900" b="0" i="0" u="none" strike="noStrike" cap="none" normalizeH="0" baseline="0" dirty="0">
                <a:ln>
                  <a:noFill/>
                </a:ln>
                <a:solidFill>
                  <a:srgbClr val="A9B7C6"/>
                </a:solidFill>
                <a:effectLst/>
                <a:latin typeface="JetBrains Mono"/>
              </a:rPr>
              <a:t>)</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A9B7C6"/>
                </a:solidFill>
                <a:effectLst/>
                <a:latin typeface="JetBrains Mono"/>
              </a:rPr>
              <a:t>ColaDeClientes</a:t>
            </a:r>
            <a:r>
              <a:rPr kumimoji="0" lang="es-US" altLang="es-US" sz="900" b="0" i="0" u="none" strike="noStrike" cap="none" normalizeH="0" baseline="0" dirty="0">
                <a:ln>
                  <a:noFill/>
                </a:ln>
                <a:solidFill>
                  <a:srgbClr val="A9B7C6"/>
                </a:solidFill>
                <a:effectLst/>
                <a:latin typeface="JetBrains Mono"/>
              </a:rPr>
              <a:t> Aux = </a:t>
            </a:r>
            <a:r>
              <a:rPr kumimoji="0" lang="es-US" altLang="es-US" sz="900" b="0" i="0" u="none" strike="noStrike" cap="none" normalizeH="0" baseline="0" dirty="0">
                <a:ln>
                  <a:noFill/>
                </a:ln>
                <a:solidFill>
                  <a:srgbClr val="CC7832"/>
                </a:solidFill>
                <a:effectLst/>
                <a:latin typeface="JetBrains Mono"/>
              </a:rPr>
              <a:t>new </a:t>
            </a:r>
            <a:r>
              <a:rPr kumimoji="0" lang="es-US" altLang="es-US" sz="900" b="0" i="0" u="none" strike="noStrike" cap="none" normalizeH="0" baseline="0" dirty="0" err="1">
                <a:ln>
                  <a:noFill/>
                </a:ln>
                <a:solidFill>
                  <a:srgbClr val="A9B7C6"/>
                </a:solidFill>
                <a:effectLst/>
                <a:latin typeface="JetBrains Mono"/>
              </a:rPr>
              <a:t>ColaDeClientes</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a:ln>
                  <a:noFill/>
                </a:ln>
                <a:solidFill>
                  <a:srgbClr val="6897BB"/>
                </a:solidFill>
                <a:effectLst/>
                <a:latin typeface="JetBrains Mono"/>
              </a:rPr>
              <a:t>100</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a:ln>
                  <a:noFill/>
                </a:ln>
                <a:solidFill>
                  <a:srgbClr val="CC7832"/>
                </a:solidFill>
                <a:effectLst/>
                <a:latin typeface="JetBrains Mono"/>
              </a:rPr>
              <a:t>;</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while</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err="1">
                <a:ln>
                  <a:noFill/>
                </a:ln>
                <a:solidFill>
                  <a:srgbClr val="A9B7C6"/>
                </a:solidFill>
                <a:effectLst/>
                <a:latin typeface="JetBrains Mono"/>
              </a:rPr>
              <a:t>NClientes.esVacio</a:t>
            </a:r>
            <a:r>
              <a:rPr kumimoji="0" lang="es-US" altLang="es-US" sz="900" b="0" i="0" u="none" strike="noStrike" cap="none" normalizeH="0" baseline="0" dirty="0">
                <a:ln>
                  <a:noFill/>
                </a:ln>
                <a:solidFill>
                  <a:srgbClr val="A9B7C6"/>
                </a:solidFill>
                <a:effectLst/>
                <a:latin typeface="JetBrains Mono"/>
              </a:rPr>
              <a:t>())</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Cliente </a:t>
            </a:r>
            <a:r>
              <a:rPr kumimoji="0" lang="es-US" altLang="es-US" sz="900" b="0" i="0" u="none" strike="noStrike" cap="none" normalizeH="0" baseline="0" dirty="0" err="1">
                <a:ln>
                  <a:noFill/>
                </a:ln>
                <a:solidFill>
                  <a:srgbClr val="A9B7C6"/>
                </a:solidFill>
                <a:effectLst/>
                <a:latin typeface="JetBrains Mono"/>
              </a:rPr>
              <a:t>DatoMod</a:t>
            </a:r>
            <a:r>
              <a:rPr kumimoji="0" lang="es-US" altLang="es-US" sz="900" b="0" i="0" u="none" strike="noStrike" cap="none" normalizeH="0" baseline="0" dirty="0">
                <a:ln>
                  <a:noFill/>
                </a:ln>
                <a:solidFill>
                  <a:srgbClr val="A9B7C6"/>
                </a:solidFill>
                <a:effectLst/>
                <a:latin typeface="JetBrains Mono"/>
              </a:rPr>
              <a:t> = </a:t>
            </a:r>
            <a:r>
              <a:rPr kumimoji="0" lang="es-US" altLang="es-US" sz="900" b="0" i="0" u="none" strike="noStrike" cap="none" normalizeH="0" baseline="0" dirty="0" err="1">
                <a:ln>
                  <a:noFill/>
                </a:ln>
                <a:solidFill>
                  <a:srgbClr val="A9B7C6"/>
                </a:solidFill>
                <a:effectLst/>
                <a:latin typeface="JetBrains Mono"/>
              </a:rPr>
              <a:t>NClientes.eliminar</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a:ln>
                  <a:noFill/>
                </a:ln>
                <a:solidFill>
                  <a:srgbClr val="CC7832"/>
                </a:solidFill>
                <a:effectLst/>
                <a:latin typeface="JetBrains Mono"/>
              </a:rPr>
              <a:t>;</a:t>
            </a:r>
            <a:br>
              <a:rPr kumimoji="0" lang="es-US" altLang="es-US" sz="900" b="0" i="0" u="none" strike="noStrike" cap="none" normalizeH="0" baseline="0" dirty="0">
                <a:ln>
                  <a:noFill/>
                </a:ln>
                <a:solidFill>
                  <a:srgbClr val="CC7832"/>
                </a:solidFill>
                <a:effectLst/>
                <a:latin typeface="JetBrains Mono"/>
              </a:rPr>
            </a:b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if</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err="1">
                <a:ln>
                  <a:noFill/>
                </a:ln>
                <a:solidFill>
                  <a:srgbClr val="A9B7C6"/>
                </a:solidFill>
                <a:effectLst/>
                <a:latin typeface="JetBrains Mono"/>
              </a:rPr>
              <a:t>DatoMod.getPais</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err="1">
                <a:ln>
                  <a:noFill/>
                </a:ln>
                <a:solidFill>
                  <a:srgbClr val="A9B7C6"/>
                </a:solidFill>
                <a:effectLst/>
                <a:latin typeface="JetBrains Mono"/>
              </a:rPr>
              <a:t>equals</a:t>
            </a:r>
            <a:r>
              <a:rPr kumimoji="0" lang="es-US" altLang="es-US" sz="900" b="0" i="0" u="none" strike="noStrike" cap="none" normalizeH="0" baseline="0" dirty="0">
                <a:ln>
                  <a:noFill/>
                </a:ln>
                <a:solidFill>
                  <a:srgbClr val="A9B7C6"/>
                </a:solidFill>
                <a:effectLst/>
                <a:latin typeface="JetBrains Mono"/>
              </a:rPr>
              <a:t>(nacionalidad) &amp;&amp; </a:t>
            </a:r>
            <a:r>
              <a:rPr kumimoji="0" lang="es-US" altLang="es-US" sz="900" b="0" i="0" u="none" strike="noStrike" cap="none" normalizeH="0" baseline="0" dirty="0" err="1">
                <a:ln>
                  <a:noFill/>
                </a:ln>
                <a:solidFill>
                  <a:srgbClr val="A9B7C6"/>
                </a:solidFill>
                <a:effectLst/>
                <a:latin typeface="JetBrains Mono"/>
              </a:rPr>
              <a:t>DatoMod.getTipo</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err="1">
                <a:ln>
                  <a:noFill/>
                </a:ln>
                <a:solidFill>
                  <a:srgbClr val="A9B7C6"/>
                </a:solidFill>
                <a:effectLst/>
                <a:latin typeface="JetBrains Mono"/>
              </a:rPr>
              <a:t>equals</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err="1">
                <a:ln>
                  <a:noFill/>
                </a:ln>
                <a:solidFill>
                  <a:srgbClr val="A9B7C6"/>
                </a:solidFill>
                <a:effectLst/>
                <a:latin typeface="JetBrains Mono"/>
              </a:rPr>
              <a:t>tipoCliente</a:t>
            </a:r>
            <a:r>
              <a:rPr kumimoji="0" lang="es-US" altLang="es-US" sz="900" b="0" i="0" u="none" strike="noStrike" cap="none" normalizeH="0" baseline="0" dirty="0">
                <a:ln>
                  <a:noFill/>
                </a:ln>
                <a:solidFill>
                  <a:srgbClr val="A9B7C6"/>
                </a:solidFill>
                <a:effectLst/>
                <a:latin typeface="JetBrains Mono"/>
              </a:rPr>
              <a:t>) )</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A9B7C6"/>
                </a:solidFill>
                <a:effectLst/>
                <a:latin typeface="JetBrains Mono"/>
              </a:rPr>
              <a:t>DatoMod.setTipo</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a:ln>
                  <a:noFill/>
                </a:ln>
                <a:solidFill>
                  <a:srgbClr val="6A8759"/>
                </a:solidFill>
                <a:effectLst/>
                <a:latin typeface="JetBrains Mono"/>
              </a:rPr>
              <a:t>"Vip"</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a:ln>
                  <a:noFill/>
                </a:ln>
                <a:solidFill>
                  <a:srgbClr val="CC7832"/>
                </a:solidFill>
                <a:effectLst/>
                <a:latin typeface="JetBrains Mono"/>
              </a:rPr>
              <a:t>;</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A9B7C6"/>
                </a:solidFill>
                <a:effectLst/>
                <a:latin typeface="JetBrains Mono"/>
              </a:rPr>
              <a:t>Aux.insertar</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err="1">
                <a:ln>
                  <a:noFill/>
                </a:ln>
                <a:solidFill>
                  <a:srgbClr val="A9B7C6"/>
                </a:solidFill>
                <a:effectLst/>
                <a:latin typeface="JetBrains Mono"/>
              </a:rPr>
              <a:t>DatoMod</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a:ln>
                  <a:noFill/>
                </a:ln>
                <a:solidFill>
                  <a:srgbClr val="CC7832"/>
                </a:solidFill>
                <a:effectLst/>
                <a:latin typeface="JetBrains Mono"/>
              </a:rPr>
              <a:t>;</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a:ln>
                  <a:noFill/>
                </a:ln>
                <a:solidFill>
                  <a:srgbClr val="A9B7C6"/>
                </a:solidFill>
                <a:effectLst/>
                <a:latin typeface="JetBrains Mono"/>
              </a:rPr>
              <a:t>}</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else</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a:ln>
                  <a:noFill/>
                </a:ln>
                <a:solidFill>
                  <a:srgbClr val="A9B7C6"/>
                </a:solidFill>
                <a:effectLst/>
                <a:latin typeface="JetBrains Mono"/>
              </a:rPr>
              <a:t>{</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A9B7C6"/>
                </a:solidFill>
                <a:effectLst/>
                <a:latin typeface="JetBrains Mono"/>
              </a:rPr>
              <a:t>Aux.insertar</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err="1">
                <a:ln>
                  <a:noFill/>
                </a:ln>
                <a:solidFill>
                  <a:srgbClr val="A9B7C6"/>
                </a:solidFill>
                <a:effectLst/>
                <a:latin typeface="JetBrains Mono"/>
              </a:rPr>
              <a:t>DatoMod</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a:ln>
                  <a:noFill/>
                </a:ln>
                <a:solidFill>
                  <a:srgbClr val="CC7832"/>
                </a:solidFill>
                <a:effectLst/>
                <a:latin typeface="JetBrains Mono"/>
              </a:rPr>
              <a:t>;</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a:ln>
                  <a:noFill/>
                </a:ln>
                <a:solidFill>
                  <a:srgbClr val="A9B7C6"/>
                </a:solidFill>
                <a:effectLst/>
                <a:latin typeface="JetBrains Mono"/>
              </a:rPr>
              <a:t>}</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while</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err="1">
                <a:ln>
                  <a:noFill/>
                </a:ln>
                <a:solidFill>
                  <a:srgbClr val="A9B7C6"/>
                </a:solidFill>
                <a:effectLst/>
                <a:latin typeface="JetBrains Mono"/>
              </a:rPr>
              <a:t>Aux.esVacio</a:t>
            </a:r>
            <a:r>
              <a:rPr kumimoji="0" lang="es-US" altLang="es-US" sz="900" b="0" i="0" u="none" strike="noStrike" cap="none" normalizeH="0" baseline="0" dirty="0">
                <a:ln>
                  <a:noFill/>
                </a:ln>
                <a:solidFill>
                  <a:srgbClr val="A9B7C6"/>
                </a:solidFill>
                <a:effectLst/>
                <a:latin typeface="JetBrains Mono"/>
              </a:rPr>
              <a:t>())</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A9B7C6"/>
                </a:solidFill>
                <a:effectLst/>
                <a:latin typeface="JetBrains Mono"/>
              </a:rPr>
              <a:t>NClientes.insertar</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err="1">
                <a:ln>
                  <a:noFill/>
                </a:ln>
                <a:solidFill>
                  <a:srgbClr val="A9B7C6"/>
                </a:solidFill>
                <a:effectLst/>
                <a:latin typeface="JetBrains Mono"/>
              </a:rPr>
              <a:t>Aux.eliminar</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a:ln>
                  <a:noFill/>
                </a:ln>
                <a:solidFill>
                  <a:srgbClr val="CC7832"/>
                </a:solidFill>
                <a:effectLst/>
                <a:latin typeface="JetBrains Mono"/>
              </a:rPr>
              <a:t>;</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a:ln>
                  <a:noFill/>
                </a:ln>
                <a:solidFill>
                  <a:srgbClr val="A9B7C6"/>
                </a:solidFill>
                <a:effectLst/>
                <a:latin typeface="JetBrains Mono"/>
              </a:rPr>
              <a:t>}</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A9B7C6"/>
                </a:solidFill>
                <a:effectLst/>
                <a:latin typeface="JetBrains Mono"/>
              </a:rPr>
              <a:t>NClientes.mostrar</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a:ln>
                  <a:noFill/>
                </a:ln>
                <a:solidFill>
                  <a:srgbClr val="CC7832"/>
                </a:solidFill>
                <a:effectLst/>
                <a:latin typeface="JetBrains Mono"/>
              </a:rPr>
              <a:t>;</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A9B7C6"/>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endParaRPr lang="es-US" altLang="es-US" sz="900" dirty="0">
              <a:solidFill>
                <a:srgbClr val="A9B7C6"/>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s-US" altLang="es-US" sz="1800" b="0" i="0" u="none" strike="noStrike" cap="none" normalizeH="0" baseline="0" dirty="0">
              <a:ln>
                <a:noFill/>
              </a:ln>
              <a:solidFill>
                <a:schemeClr val="tx1"/>
              </a:solidFill>
              <a:effectLst/>
              <a:latin typeface="Arial" panose="020B0604020202020204" pitchFamily="34" charset="0"/>
            </a:endParaRPr>
          </a:p>
        </p:txBody>
      </p:sp>
      <p:pic>
        <p:nvPicPr>
          <p:cNvPr id="6" name="Imagen 5" descr="Texto&#10;&#10;Descripción generada automáticamente">
            <a:extLst>
              <a:ext uri="{FF2B5EF4-FFF2-40B4-BE49-F238E27FC236}">
                <a16:creationId xmlns:a16="http://schemas.microsoft.com/office/drawing/2014/main" id="{008DF263-7B56-4129-B8DA-27C55EEA571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51371" y="104911"/>
            <a:ext cx="1373729" cy="6629400"/>
          </a:xfrm>
          <a:prstGeom prst="rect">
            <a:avLst/>
          </a:prstGeom>
        </p:spPr>
      </p:pic>
      <p:sp>
        <p:nvSpPr>
          <p:cNvPr id="7" name="Rectangle 2">
            <a:extLst>
              <a:ext uri="{FF2B5EF4-FFF2-40B4-BE49-F238E27FC236}">
                <a16:creationId xmlns:a16="http://schemas.microsoft.com/office/drawing/2014/main" id="{556AB7AF-73EC-9730-2E95-CED1F1C5E96C}"/>
              </a:ext>
            </a:extLst>
          </p:cNvPr>
          <p:cNvSpPr>
            <a:spLocks noChangeArrowheads="1"/>
          </p:cNvSpPr>
          <p:nvPr/>
        </p:nvSpPr>
        <p:spPr bwMode="auto">
          <a:xfrm>
            <a:off x="2273300" y="4788929"/>
            <a:ext cx="9918700" cy="230832"/>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US" altLang="es-US" sz="900" b="0" i="1" u="none" strike="noStrike" cap="none" normalizeH="0" baseline="0" dirty="0" err="1">
                <a:ln>
                  <a:noFill/>
                </a:ln>
                <a:solidFill>
                  <a:srgbClr val="A9B7C6"/>
                </a:solidFill>
                <a:effectLst/>
                <a:latin typeface="JetBrains Mono"/>
              </a:rPr>
              <a:t>CambioDeRangoClientes</a:t>
            </a:r>
            <a:r>
              <a:rPr kumimoji="0" lang="es-US" altLang="es-US" sz="900" b="0" i="1"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err="1">
                <a:ln>
                  <a:noFill/>
                </a:ln>
                <a:solidFill>
                  <a:srgbClr val="A9B7C6"/>
                </a:solidFill>
                <a:effectLst/>
                <a:latin typeface="JetBrains Mono"/>
              </a:rPr>
              <a:t>NClientes</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a:ln>
                  <a:noFill/>
                </a:ln>
                <a:solidFill>
                  <a:srgbClr val="6A8759"/>
                </a:solidFill>
                <a:effectLst/>
                <a:latin typeface="JetBrains Mono"/>
              </a:rPr>
              <a:t>"Bolivia"</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a:ln>
                  <a:noFill/>
                </a:ln>
                <a:solidFill>
                  <a:srgbClr val="6A8759"/>
                </a:solidFill>
                <a:effectLst/>
                <a:latin typeface="JetBrains Mono"/>
              </a:rPr>
              <a:t>"Gold"</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a:ln>
                  <a:noFill/>
                </a:ln>
                <a:solidFill>
                  <a:srgbClr val="CC7832"/>
                </a:solidFill>
                <a:effectLst/>
                <a:latin typeface="JetBrains Mono"/>
              </a:rPr>
              <a:t>;</a:t>
            </a:r>
            <a:endParaRPr kumimoji="0" lang="es-US" altLang="es-US" sz="1800" b="0" i="0" u="none" strike="noStrike" cap="none" normalizeH="0" baseline="0" dirty="0">
              <a:ln>
                <a:noFill/>
              </a:ln>
              <a:solidFill>
                <a:schemeClr val="tx1"/>
              </a:solidFill>
              <a:effectLst/>
              <a:latin typeface="Arial" panose="020B0604020202020204" pitchFamily="34" charset="0"/>
            </a:endParaRPr>
          </a:p>
        </p:txBody>
      </p:sp>
      <p:sp>
        <p:nvSpPr>
          <p:cNvPr id="8" name="Rectángulo 7">
            <a:extLst>
              <a:ext uri="{FF2B5EF4-FFF2-40B4-BE49-F238E27FC236}">
                <a16:creationId xmlns:a16="http://schemas.microsoft.com/office/drawing/2014/main" id="{1974BECE-3FD0-D616-F2F3-9868C92D8837}"/>
              </a:ext>
            </a:extLst>
          </p:cNvPr>
          <p:cNvSpPr/>
          <p:nvPr/>
        </p:nvSpPr>
        <p:spPr>
          <a:xfrm>
            <a:off x="8951371" y="2616200"/>
            <a:ext cx="1284829" cy="1219200"/>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S"/>
          </a:p>
        </p:txBody>
      </p:sp>
      <p:sp>
        <p:nvSpPr>
          <p:cNvPr id="5" name="CuadroTexto 4">
            <a:extLst>
              <a:ext uri="{FF2B5EF4-FFF2-40B4-BE49-F238E27FC236}">
                <a16:creationId xmlns:a16="http://schemas.microsoft.com/office/drawing/2014/main" id="{26869A8A-79AF-5E60-1B5C-C74A3F2A3241}"/>
              </a:ext>
            </a:extLst>
          </p:cNvPr>
          <p:cNvSpPr txBox="1"/>
          <p:nvPr/>
        </p:nvSpPr>
        <p:spPr>
          <a:xfrm>
            <a:off x="633788" y="5882024"/>
            <a:ext cx="8253538" cy="369332"/>
          </a:xfrm>
          <a:prstGeom prst="rect">
            <a:avLst/>
          </a:prstGeom>
          <a:noFill/>
        </p:spPr>
        <p:txBody>
          <a:bodyPr wrap="square">
            <a:spAutoFit/>
          </a:bodyPr>
          <a:lstStyle/>
          <a:p>
            <a:r>
              <a:rPr lang="es-US" dirty="0"/>
              <a:t>https://github.com/Zyel666/Estructutura_de_Datos/blob/main/Hito%204/Main.java</a:t>
            </a:r>
          </a:p>
        </p:txBody>
      </p:sp>
    </p:spTree>
    <p:extLst>
      <p:ext uri="{BB962C8B-B14F-4D97-AF65-F5344CB8AC3E}">
        <p14:creationId xmlns:p14="http://schemas.microsoft.com/office/powerpoint/2010/main" val="26753598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Forma libre: forma 58">
            <a:extLst>
              <a:ext uri="{FF2B5EF4-FFF2-40B4-BE49-F238E27FC236}">
                <a16:creationId xmlns:a16="http://schemas.microsoft.com/office/drawing/2014/main" id="{E76FB5C4-C6AA-2FDD-C26E-9C648B4EB134}"/>
              </a:ext>
            </a:extLst>
          </p:cNvPr>
          <p:cNvSpPr/>
          <p:nvPr/>
        </p:nvSpPr>
        <p:spPr>
          <a:xfrm flipV="1">
            <a:off x="0" y="-18777"/>
            <a:ext cx="12192000" cy="6876777"/>
          </a:xfrm>
          <a:custGeom>
            <a:avLst/>
            <a:gdLst>
              <a:gd name="connsiteX0" fmla="*/ 12191999 w 12192000"/>
              <a:gd name="connsiteY0" fmla="*/ 4412376 h 6876777"/>
              <a:gd name="connsiteX1" fmla="*/ 12191999 w 12192000"/>
              <a:gd name="connsiteY1" fmla="*/ 6876777 h 6876777"/>
              <a:gd name="connsiteX2" fmla="*/ 11711523 w 12192000"/>
              <a:gd name="connsiteY2" fmla="*/ 6876777 h 6876777"/>
              <a:gd name="connsiteX3" fmla="*/ 10719561 w 12192000"/>
              <a:gd name="connsiteY3" fmla="*/ 5884815 h 6876777"/>
              <a:gd name="connsiteX4" fmla="*/ 1642730 w 12192000"/>
              <a:gd name="connsiteY4" fmla="*/ 3915155 h 6876777"/>
              <a:gd name="connsiteX5" fmla="*/ 3028255 w 12192000"/>
              <a:gd name="connsiteY5" fmla="*/ 5300680 h 6876777"/>
              <a:gd name="connsiteX6" fmla="*/ 3028256 w 12192000"/>
              <a:gd name="connsiteY6" fmla="*/ 5300681 h 6876777"/>
              <a:gd name="connsiteX7" fmla="*/ 1452160 w 12192000"/>
              <a:gd name="connsiteY7" fmla="*/ 6876777 h 6876777"/>
              <a:gd name="connsiteX8" fmla="*/ 0 w 12192000"/>
              <a:gd name="connsiteY8" fmla="*/ 6876777 h 6876777"/>
              <a:gd name="connsiteX9" fmla="*/ 0 w 12192000"/>
              <a:gd name="connsiteY9" fmla="*/ 5557886 h 6876777"/>
              <a:gd name="connsiteX10" fmla="*/ 930972 w 12192000"/>
              <a:gd name="connsiteY10" fmla="*/ 1460847 h 6876777"/>
              <a:gd name="connsiteX11" fmla="*/ 2316496 w 12192000"/>
              <a:gd name="connsiteY11" fmla="*/ 2846370 h 6876777"/>
              <a:gd name="connsiteX12" fmla="*/ 0 w 12192000"/>
              <a:gd name="connsiteY12" fmla="*/ 5162869 h 6876777"/>
              <a:gd name="connsiteX13" fmla="*/ 0 w 12192000"/>
              <a:gd name="connsiteY13" fmla="*/ 2391818 h 6876777"/>
              <a:gd name="connsiteX14" fmla="*/ 12191999 w 12192000"/>
              <a:gd name="connsiteY14" fmla="*/ 1246308 h 6876777"/>
              <a:gd name="connsiteX15" fmla="*/ 12191999 w 12192000"/>
              <a:gd name="connsiteY15" fmla="*/ 4017358 h 6876777"/>
              <a:gd name="connsiteX16" fmla="*/ 11393328 w 12192000"/>
              <a:gd name="connsiteY16" fmla="*/ 4816030 h 6876777"/>
              <a:gd name="connsiteX17" fmla="*/ 10007803 w 12192000"/>
              <a:gd name="connsiteY17" fmla="*/ 3430505 h 6876777"/>
              <a:gd name="connsiteX18" fmla="*/ 10327506 w 12192000"/>
              <a:gd name="connsiteY18" fmla="*/ 1 h 6876777"/>
              <a:gd name="connsiteX19" fmla="*/ 12192000 w 12192000"/>
              <a:gd name="connsiteY19" fmla="*/ 1 h 6876777"/>
              <a:gd name="connsiteX20" fmla="*/ 12192000 w 12192000"/>
              <a:gd name="connsiteY20" fmla="*/ 906559 h 6876777"/>
              <a:gd name="connsiteX21" fmla="*/ 10840671 w 12192000"/>
              <a:gd name="connsiteY21" fmla="*/ 2257888 h 6876777"/>
              <a:gd name="connsiteX22" fmla="*/ 9455145 w 12192000"/>
              <a:gd name="connsiteY22" fmla="*/ 872362 h 6876777"/>
              <a:gd name="connsiteX23" fmla="*/ 1 w 12192000"/>
              <a:gd name="connsiteY23" fmla="*/ 0 h 6876777"/>
              <a:gd name="connsiteX24" fmla="*/ 1475613 w 12192000"/>
              <a:gd name="connsiteY24" fmla="*/ 0 h 6876777"/>
              <a:gd name="connsiteX25" fmla="*/ 1763840 w 12192000"/>
              <a:gd name="connsiteY25" fmla="*/ 288227 h 6876777"/>
              <a:gd name="connsiteX26" fmla="*/ 1 w 12192000"/>
              <a:gd name="connsiteY26" fmla="*/ 2052067 h 6876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2192000" h="6876777">
                <a:moveTo>
                  <a:pt x="12191999" y="4412376"/>
                </a:moveTo>
                <a:lnTo>
                  <a:pt x="12191999" y="6876777"/>
                </a:lnTo>
                <a:lnTo>
                  <a:pt x="11711523" y="6876777"/>
                </a:lnTo>
                <a:lnTo>
                  <a:pt x="10719561" y="5884815"/>
                </a:lnTo>
                <a:close/>
                <a:moveTo>
                  <a:pt x="1642730" y="3915155"/>
                </a:moveTo>
                <a:lnTo>
                  <a:pt x="3028255" y="5300680"/>
                </a:lnTo>
                <a:lnTo>
                  <a:pt x="3028256" y="5300681"/>
                </a:lnTo>
                <a:lnTo>
                  <a:pt x="1452160" y="6876777"/>
                </a:lnTo>
                <a:lnTo>
                  <a:pt x="0" y="6876777"/>
                </a:lnTo>
                <a:lnTo>
                  <a:pt x="0" y="5557886"/>
                </a:lnTo>
                <a:close/>
                <a:moveTo>
                  <a:pt x="930972" y="1460847"/>
                </a:moveTo>
                <a:lnTo>
                  <a:pt x="2316496" y="2846370"/>
                </a:lnTo>
                <a:lnTo>
                  <a:pt x="0" y="5162869"/>
                </a:lnTo>
                <a:lnTo>
                  <a:pt x="0" y="2391818"/>
                </a:lnTo>
                <a:close/>
                <a:moveTo>
                  <a:pt x="12191999" y="1246308"/>
                </a:moveTo>
                <a:lnTo>
                  <a:pt x="12191999" y="4017358"/>
                </a:lnTo>
                <a:lnTo>
                  <a:pt x="11393328" y="4816030"/>
                </a:lnTo>
                <a:lnTo>
                  <a:pt x="10007803" y="3430505"/>
                </a:lnTo>
                <a:close/>
                <a:moveTo>
                  <a:pt x="10327506" y="1"/>
                </a:moveTo>
                <a:lnTo>
                  <a:pt x="12192000" y="1"/>
                </a:lnTo>
                <a:lnTo>
                  <a:pt x="12192000" y="906559"/>
                </a:lnTo>
                <a:lnTo>
                  <a:pt x="10840671" y="2257888"/>
                </a:lnTo>
                <a:lnTo>
                  <a:pt x="9455145" y="872362"/>
                </a:lnTo>
                <a:close/>
                <a:moveTo>
                  <a:pt x="1" y="0"/>
                </a:moveTo>
                <a:lnTo>
                  <a:pt x="1475613" y="0"/>
                </a:lnTo>
                <a:lnTo>
                  <a:pt x="1763840" y="288227"/>
                </a:lnTo>
                <a:lnTo>
                  <a:pt x="1" y="2052067"/>
                </a:lnTo>
                <a:close/>
              </a:path>
            </a:pathLst>
          </a:custGeom>
          <a:blipFill dpi="0" rotWithShape="1">
            <a:blip r:embed="rId2">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endParaRPr lang="es-ES" dirty="0"/>
          </a:p>
        </p:txBody>
      </p:sp>
      <p:sp>
        <p:nvSpPr>
          <p:cNvPr id="3" name="CuadroTexto 2">
            <a:extLst>
              <a:ext uri="{FF2B5EF4-FFF2-40B4-BE49-F238E27FC236}">
                <a16:creationId xmlns:a16="http://schemas.microsoft.com/office/drawing/2014/main" id="{76A1B858-70D7-F16D-4B26-E1098A8F3D9A}"/>
              </a:ext>
            </a:extLst>
          </p:cNvPr>
          <p:cNvSpPr txBox="1"/>
          <p:nvPr/>
        </p:nvSpPr>
        <p:spPr>
          <a:xfrm>
            <a:off x="2501900" y="494784"/>
            <a:ext cx="6096000" cy="369332"/>
          </a:xfrm>
          <a:prstGeom prst="rect">
            <a:avLst/>
          </a:prstGeom>
          <a:noFill/>
        </p:spPr>
        <p:txBody>
          <a:bodyPr wrap="square">
            <a:spAutoFit/>
          </a:bodyPr>
          <a:lstStyle/>
          <a:p>
            <a:r>
              <a:rPr lang="es-ES" dirty="0"/>
              <a:t>14.Moviendo clientes en la cola.</a:t>
            </a:r>
            <a:endParaRPr lang="es-US" dirty="0"/>
          </a:p>
        </p:txBody>
      </p:sp>
      <p:sp>
        <p:nvSpPr>
          <p:cNvPr id="4" name="Rectangle 1">
            <a:extLst>
              <a:ext uri="{FF2B5EF4-FFF2-40B4-BE49-F238E27FC236}">
                <a16:creationId xmlns:a16="http://schemas.microsoft.com/office/drawing/2014/main" id="{A5947762-3570-EA06-27CC-B4951C1FE0FD}"/>
              </a:ext>
            </a:extLst>
          </p:cNvPr>
          <p:cNvSpPr>
            <a:spLocks noChangeArrowheads="1"/>
          </p:cNvSpPr>
          <p:nvPr/>
        </p:nvSpPr>
        <p:spPr bwMode="auto">
          <a:xfrm>
            <a:off x="2908300" y="1146939"/>
            <a:ext cx="4648200" cy="2862322"/>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US" altLang="es-US" sz="900" b="0" i="0" u="none" strike="noStrike" cap="none" normalizeH="0" baseline="0">
                <a:ln>
                  <a:noFill/>
                </a:ln>
                <a:solidFill>
                  <a:srgbClr val="CC7832"/>
                </a:solidFill>
                <a:effectLst/>
                <a:latin typeface="JetBrains Mono"/>
              </a:rPr>
              <a:t>public static void </a:t>
            </a:r>
            <a:r>
              <a:rPr kumimoji="0" lang="es-US" altLang="es-US" sz="900" b="0" i="0" u="none" strike="noStrike" cap="none" normalizeH="0" baseline="0">
                <a:ln>
                  <a:noFill/>
                </a:ln>
                <a:solidFill>
                  <a:srgbClr val="FFC66D"/>
                </a:solidFill>
                <a:effectLst/>
                <a:latin typeface="JetBrains Mono"/>
              </a:rPr>
              <a:t>MoverClientesMayoresDeEdad</a:t>
            </a:r>
            <a:r>
              <a:rPr kumimoji="0" lang="es-US" altLang="es-US" sz="900" b="0" i="0" u="none" strike="noStrike" cap="none" normalizeH="0" baseline="0">
                <a:ln>
                  <a:noFill/>
                </a:ln>
                <a:solidFill>
                  <a:srgbClr val="A9B7C6"/>
                </a:solidFill>
                <a:effectLst/>
                <a:latin typeface="JetBrains Mono"/>
              </a:rPr>
              <a:t>(ColaDeClientes NClient</a:t>
            </a:r>
            <a:r>
              <a:rPr kumimoji="0" lang="es-US" altLang="es-US" sz="900" b="0" i="0" u="none" strike="noStrike" cap="none" normalizeH="0" baseline="0">
                <a:ln>
                  <a:noFill/>
                </a:ln>
                <a:solidFill>
                  <a:srgbClr val="CC7832"/>
                </a:solidFill>
                <a:effectLst/>
                <a:latin typeface="JetBrains Mono"/>
              </a:rPr>
              <a:t>, int </a:t>
            </a:r>
            <a:r>
              <a:rPr kumimoji="0" lang="es-US" altLang="es-US" sz="900" b="0" i="0" u="none" strike="noStrike" cap="none" normalizeH="0" baseline="0">
                <a:ln>
                  <a:noFill/>
                </a:ln>
                <a:solidFill>
                  <a:srgbClr val="A9B7C6"/>
                </a:solidFill>
                <a:effectLst/>
                <a:latin typeface="JetBrains Mono"/>
              </a:rPr>
              <a:t>edad)</a:t>
            </a:r>
            <a:br>
              <a:rPr kumimoji="0" lang="es-US" altLang="es-US" sz="900" b="0" i="0" u="none" strike="noStrike" cap="none" normalizeH="0" baseline="0">
                <a:ln>
                  <a:noFill/>
                </a:ln>
                <a:solidFill>
                  <a:srgbClr val="A9B7C6"/>
                </a:solidFill>
                <a:effectLst/>
                <a:latin typeface="JetBrains Mono"/>
              </a:rPr>
            </a:br>
            <a:r>
              <a:rPr kumimoji="0" lang="es-US" altLang="es-US" sz="900" b="0" i="0" u="none" strike="noStrike" cap="none" normalizeH="0" baseline="0">
                <a:ln>
                  <a:noFill/>
                </a:ln>
                <a:solidFill>
                  <a:srgbClr val="A9B7C6"/>
                </a:solidFill>
                <a:effectLst/>
                <a:latin typeface="JetBrains Mono"/>
              </a:rPr>
              <a:t>{</a:t>
            </a:r>
            <a:br>
              <a:rPr kumimoji="0" lang="es-US" altLang="es-US" sz="900" b="0" i="0" u="none" strike="noStrike" cap="none" normalizeH="0" baseline="0">
                <a:ln>
                  <a:noFill/>
                </a:ln>
                <a:solidFill>
                  <a:srgbClr val="A9B7C6"/>
                </a:solidFill>
                <a:effectLst/>
                <a:latin typeface="JetBrains Mono"/>
              </a:rPr>
            </a:br>
            <a:r>
              <a:rPr kumimoji="0" lang="es-US" altLang="es-US" sz="900" b="0" i="0" u="none" strike="noStrike" cap="none" normalizeH="0" baseline="0">
                <a:ln>
                  <a:noFill/>
                </a:ln>
                <a:solidFill>
                  <a:srgbClr val="A9B7C6"/>
                </a:solidFill>
                <a:effectLst/>
                <a:latin typeface="JetBrains Mono"/>
              </a:rPr>
              <a:t>    ColaDeClientes Aux = </a:t>
            </a:r>
            <a:r>
              <a:rPr kumimoji="0" lang="es-US" altLang="es-US" sz="900" b="0" i="0" u="none" strike="noStrike" cap="none" normalizeH="0" baseline="0">
                <a:ln>
                  <a:noFill/>
                </a:ln>
                <a:solidFill>
                  <a:srgbClr val="CC7832"/>
                </a:solidFill>
                <a:effectLst/>
                <a:latin typeface="JetBrains Mono"/>
              </a:rPr>
              <a:t>new </a:t>
            </a:r>
            <a:r>
              <a:rPr kumimoji="0" lang="es-US" altLang="es-US" sz="900" b="0" i="0" u="none" strike="noStrike" cap="none" normalizeH="0" baseline="0">
                <a:ln>
                  <a:noFill/>
                </a:ln>
                <a:solidFill>
                  <a:srgbClr val="A9B7C6"/>
                </a:solidFill>
                <a:effectLst/>
                <a:latin typeface="JetBrains Mono"/>
              </a:rPr>
              <a:t>ColaDeClientes(</a:t>
            </a:r>
            <a:r>
              <a:rPr kumimoji="0" lang="es-US" altLang="es-US" sz="900" b="0" i="0" u="none" strike="noStrike" cap="none" normalizeH="0" baseline="0">
                <a:ln>
                  <a:noFill/>
                </a:ln>
                <a:solidFill>
                  <a:srgbClr val="6897BB"/>
                </a:solidFill>
                <a:effectLst/>
                <a:latin typeface="JetBrains Mono"/>
              </a:rPr>
              <a:t>100</a:t>
            </a:r>
            <a:r>
              <a:rPr kumimoji="0" lang="es-US" altLang="es-US" sz="900" b="0" i="0" u="none" strike="noStrike" cap="none" normalizeH="0" baseline="0">
                <a:ln>
                  <a:noFill/>
                </a:ln>
                <a:solidFill>
                  <a:srgbClr val="A9B7C6"/>
                </a:solidFill>
                <a:effectLst/>
                <a:latin typeface="JetBrains Mono"/>
              </a:rPr>
              <a:t>)</a:t>
            </a:r>
            <a:r>
              <a:rPr kumimoji="0" lang="es-US" altLang="es-US" sz="900" b="0" i="0" u="none" strike="noStrike" cap="none" normalizeH="0" baseline="0">
                <a:ln>
                  <a:noFill/>
                </a:ln>
                <a:solidFill>
                  <a:srgbClr val="CC7832"/>
                </a:solidFill>
                <a:effectLst/>
                <a:latin typeface="JetBrains Mono"/>
              </a:rPr>
              <a:t>;</a:t>
            </a:r>
            <a:br>
              <a:rPr kumimoji="0" lang="es-US" altLang="es-US" sz="900" b="0" i="0" u="none" strike="noStrike" cap="none" normalizeH="0" baseline="0">
                <a:ln>
                  <a:noFill/>
                </a:ln>
                <a:solidFill>
                  <a:srgbClr val="CC7832"/>
                </a:solidFill>
                <a:effectLst/>
                <a:latin typeface="JetBrains Mono"/>
              </a:rPr>
            </a:br>
            <a:r>
              <a:rPr kumimoji="0" lang="es-US" altLang="es-US" sz="900" b="0" i="0" u="none" strike="noStrike" cap="none" normalizeH="0" baseline="0">
                <a:ln>
                  <a:noFill/>
                </a:ln>
                <a:solidFill>
                  <a:srgbClr val="CC7832"/>
                </a:solidFill>
                <a:effectLst/>
                <a:latin typeface="JetBrains Mono"/>
              </a:rPr>
              <a:t>    </a:t>
            </a:r>
            <a:r>
              <a:rPr kumimoji="0" lang="es-US" altLang="es-US" sz="900" b="0" i="0" u="none" strike="noStrike" cap="none" normalizeH="0" baseline="0">
                <a:ln>
                  <a:noFill/>
                </a:ln>
                <a:solidFill>
                  <a:srgbClr val="A9B7C6"/>
                </a:solidFill>
                <a:effectLst/>
                <a:latin typeface="JetBrains Mono"/>
              </a:rPr>
              <a:t>ColaDeClientes Aux2 = </a:t>
            </a:r>
            <a:r>
              <a:rPr kumimoji="0" lang="es-US" altLang="es-US" sz="900" b="0" i="0" u="none" strike="noStrike" cap="none" normalizeH="0" baseline="0">
                <a:ln>
                  <a:noFill/>
                </a:ln>
                <a:solidFill>
                  <a:srgbClr val="CC7832"/>
                </a:solidFill>
                <a:effectLst/>
                <a:latin typeface="JetBrains Mono"/>
              </a:rPr>
              <a:t>new </a:t>
            </a:r>
            <a:r>
              <a:rPr kumimoji="0" lang="es-US" altLang="es-US" sz="900" b="0" i="0" u="none" strike="noStrike" cap="none" normalizeH="0" baseline="0">
                <a:ln>
                  <a:noFill/>
                </a:ln>
                <a:solidFill>
                  <a:srgbClr val="A9B7C6"/>
                </a:solidFill>
                <a:effectLst/>
                <a:latin typeface="JetBrains Mono"/>
              </a:rPr>
              <a:t>ColaDeClientes(</a:t>
            </a:r>
            <a:r>
              <a:rPr kumimoji="0" lang="es-US" altLang="es-US" sz="900" b="0" i="0" u="none" strike="noStrike" cap="none" normalizeH="0" baseline="0">
                <a:ln>
                  <a:noFill/>
                </a:ln>
                <a:solidFill>
                  <a:srgbClr val="6897BB"/>
                </a:solidFill>
                <a:effectLst/>
                <a:latin typeface="JetBrains Mono"/>
              </a:rPr>
              <a:t>100</a:t>
            </a:r>
            <a:r>
              <a:rPr kumimoji="0" lang="es-US" altLang="es-US" sz="900" b="0" i="0" u="none" strike="noStrike" cap="none" normalizeH="0" baseline="0">
                <a:ln>
                  <a:noFill/>
                </a:ln>
                <a:solidFill>
                  <a:srgbClr val="A9B7C6"/>
                </a:solidFill>
                <a:effectLst/>
                <a:latin typeface="JetBrains Mono"/>
              </a:rPr>
              <a:t>)</a:t>
            </a:r>
            <a:r>
              <a:rPr kumimoji="0" lang="es-US" altLang="es-US" sz="900" b="0" i="0" u="none" strike="noStrike" cap="none" normalizeH="0" baseline="0">
                <a:ln>
                  <a:noFill/>
                </a:ln>
                <a:solidFill>
                  <a:srgbClr val="CC7832"/>
                </a:solidFill>
                <a:effectLst/>
                <a:latin typeface="JetBrains Mono"/>
              </a:rPr>
              <a:t>;</a:t>
            </a:r>
            <a:br>
              <a:rPr kumimoji="0" lang="es-US" altLang="es-US" sz="900" b="0" i="0" u="none" strike="noStrike" cap="none" normalizeH="0" baseline="0">
                <a:ln>
                  <a:noFill/>
                </a:ln>
                <a:solidFill>
                  <a:srgbClr val="CC7832"/>
                </a:solidFill>
                <a:effectLst/>
                <a:latin typeface="JetBrains Mono"/>
              </a:rPr>
            </a:br>
            <a:br>
              <a:rPr kumimoji="0" lang="es-US" altLang="es-US" sz="900" b="0" i="0" u="none" strike="noStrike" cap="none" normalizeH="0" baseline="0">
                <a:ln>
                  <a:noFill/>
                </a:ln>
                <a:solidFill>
                  <a:srgbClr val="CC7832"/>
                </a:solidFill>
                <a:effectLst/>
                <a:latin typeface="JetBrains Mono"/>
              </a:rPr>
            </a:br>
            <a:r>
              <a:rPr kumimoji="0" lang="es-US" altLang="es-US" sz="900" b="0" i="0" u="none" strike="noStrike" cap="none" normalizeH="0" baseline="0">
                <a:ln>
                  <a:noFill/>
                </a:ln>
                <a:solidFill>
                  <a:srgbClr val="CC7832"/>
                </a:solidFill>
                <a:effectLst/>
                <a:latin typeface="JetBrains Mono"/>
              </a:rPr>
              <a:t>    </a:t>
            </a:r>
            <a:r>
              <a:rPr kumimoji="0" lang="es-US" altLang="es-US" sz="900" b="0" i="0" u="none" strike="noStrike" cap="none" normalizeH="0" baseline="0">
                <a:ln>
                  <a:noFill/>
                </a:ln>
                <a:solidFill>
                  <a:srgbClr val="A9B7C6"/>
                </a:solidFill>
                <a:effectLst/>
                <a:latin typeface="JetBrains Mono"/>
              </a:rPr>
              <a:t>Cliente ClienteElim = </a:t>
            </a:r>
            <a:r>
              <a:rPr kumimoji="0" lang="es-US" altLang="es-US" sz="900" b="0" i="0" u="none" strike="noStrike" cap="none" normalizeH="0" baseline="0">
                <a:ln>
                  <a:noFill/>
                </a:ln>
                <a:solidFill>
                  <a:srgbClr val="CC7832"/>
                </a:solidFill>
                <a:effectLst/>
                <a:latin typeface="JetBrains Mono"/>
              </a:rPr>
              <a:t>null;</a:t>
            </a:r>
            <a:br>
              <a:rPr kumimoji="0" lang="es-US" altLang="es-US" sz="900" b="0" i="0" u="none" strike="noStrike" cap="none" normalizeH="0" baseline="0">
                <a:ln>
                  <a:noFill/>
                </a:ln>
                <a:solidFill>
                  <a:srgbClr val="CC7832"/>
                </a:solidFill>
                <a:effectLst/>
                <a:latin typeface="JetBrains Mono"/>
              </a:rPr>
            </a:br>
            <a:br>
              <a:rPr kumimoji="0" lang="es-US" altLang="es-US" sz="900" b="0" i="0" u="none" strike="noStrike" cap="none" normalizeH="0" baseline="0">
                <a:ln>
                  <a:noFill/>
                </a:ln>
                <a:solidFill>
                  <a:srgbClr val="CC7832"/>
                </a:solidFill>
                <a:effectLst/>
                <a:latin typeface="JetBrains Mono"/>
              </a:rPr>
            </a:br>
            <a:r>
              <a:rPr kumimoji="0" lang="es-US" altLang="es-US" sz="900" b="0" i="0" u="none" strike="noStrike" cap="none" normalizeH="0" baseline="0">
                <a:ln>
                  <a:noFill/>
                </a:ln>
                <a:solidFill>
                  <a:srgbClr val="CC7832"/>
                </a:solidFill>
                <a:effectLst/>
                <a:latin typeface="JetBrains Mono"/>
              </a:rPr>
              <a:t>    while </a:t>
            </a:r>
            <a:r>
              <a:rPr kumimoji="0" lang="es-US" altLang="es-US" sz="900" b="0" i="0" u="none" strike="noStrike" cap="none" normalizeH="0" baseline="0">
                <a:ln>
                  <a:noFill/>
                </a:ln>
                <a:solidFill>
                  <a:srgbClr val="A9B7C6"/>
                </a:solidFill>
                <a:effectLst/>
                <a:latin typeface="JetBrains Mono"/>
              </a:rPr>
              <a:t>(!NClient.esVacio())</a:t>
            </a:r>
            <a:br>
              <a:rPr kumimoji="0" lang="es-US" altLang="es-US" sz="900" b="0" i="0" u="none" strike="noStrike" cap="none" normalizeH="0" baseline="0">
                <a:ln>
                  <a:noFill/>
                </a:ln>
                <a:solidFill>
                  <a:srgbClr val="A9B7C6"/>
                </a:solidFill>
                <a:effectLst/>
                <a:latin typeface="JetBrains Mono"/>
              </a:rPr>
            </a:br>
            <a:r>
              <a:rPr kumimoji="0" lang="es-US" altLang="es-US" sz="900" b="0" i="0" u="none" strike="noStrike" cap="none" normalizeH="0" baseline="0">
                <a:ln>
                  <a:noFill/>
                </a:ln>
                <a:solidFill>
                  <a:srgbClr val="A9B7C6"/>
                </a:solidFill>
                <a:effectLst/>
                <a:latin typeface="JetBrains Mono"/>
              </a:rPr>
              <a:t>    {</a:t>
            </a:r>
            <a:br>
              <a:rPr kumimoji="0" lang="es-US" altLang="es-US" sz="900" b="0" i="0" u="none" strike="noStrike" cap="none" normalizeH="0" baseline="0">
                <a:ln>
                  <a:noFill/>
                </a:ln>
                <a:solidFill>
                  <a:srgbClr val="A9B7C6"/>
                </a:solidFill>
                <a:effectLst/>
                <a:latin typeface="JetBrains Mono"/>
              </a:rPr>
            </a:br>
            <a:r>
              <a:rPr kumimoji="0" lang="es-US" altLang="es-US" sz="900" b="0" i="0" u="none" strike="noStrike" cap="none" normalizeH="0" baseline="0">
                <a:ln>
                  <a:noFill/>
                </a:ln>
                <a:solidFill>
                  <a:srgbClr val="A9B7C6"/>
                </a:solidFill>
                <a:effectLst/>
                <a:latin typeface="JetBrains Mono"/>
              </a:rPr>
              <a:t>        ClienteElim = NClient.eliminar()</a:t>
            </a:r>
            <a:r>
              <a:rPr kumimoji="0" lang="es-US" altLang="es-US" sz="900" b="0" i="0" u="none" strike="noStrike" cap="none" normalizeH="0" baseline="0">
                <a:ln>
                  <a:noFill/>
                </a:ln>
                <a:solidFill>
                  <a:srgbClr val="CC7832"/>
                </a:solidFill>
                <a:effectLst/>
                <a:latin typeface="JetBrains Mono"/>
              </a:rPr>
              <a:t>;</a:t>
            </a:r>
            <a:br>
              <a:rPr kumimoji="0" lang="es-US" altLang="es-US" sz="900" b="0" i="0" u="none" strike="noStrike" cap="none" normalizeH="0" baseline="0">
                <a:ln>
                  <a:noFill/>
                </a:ln>
                <a:solidFill>
                  <a:srgbClr val="CC7832"/>
                </a:solidFill>
                <a:effectLst/>
                <a:latin typeface="JetBrains Mono"/>
              </a:rPr>
            </a:br>
            <a:r>
              <a:rPr kumimoji="0" lang="es-US" altLang="es-US" sz="900" b="0" i="0" u="none" strike="noStrike" cap="none" normalizeH="0" baseline="0">
                <a:ln>
                  <a:noFill/>
                </a:ln>
                <a:solidFill>
                  <a:srgbClr val="CC7832"/>
                </a:solidFill>
                <a:effectLst/>
                <a:latin typeface="JetBrains Mono"/>
              </a:rPr>
              <a:t>        if </a:t>
            </a:r>
            <a:r>
              <a:rPr kumimoji="0" lang="es-US" altLang="es-US" sz="900" b="0" i="0" u="none" strike="noStrike" cap="none" normalizeH="0" baseline="0">
                <a:ln>
                  <a:noFill/>
                </a:ln>
                <a:solidFill>
                  <a:srgbClr val="A9B7C6"/>
                </a:solidFill>
                <a:effectLst/>
                <a:latin typeface="JetBrains Mono"/>
              </a:rPr>
              <a:t>(ClienteElim.getEdad() &gt;= edad)</a:t>
            </a:r>
            <a:br>
              <a:rPr kumimoji="0" lang="es-US" altLang="es-US" sz="900" b="0" i="0" u="none" strike="noStrike" cap="none" normalizeH="0" baseline="0">
                <a:ln>
                  <a:noFill/>
                </a:ln>
                <a:solidFill>
                  <a:srgbClr val="A9B7C6"/>
                </a:solidFill>
                <a:effectLst/>
                <a:latin typeface="JetBrains Mono"/>
              </a:rPr>
            </a:br>
            <a:r>
              <a:rPr kumimoji="0" lang="es-US" altLang="es-US" sz="900" b="0" i="0" u="none" strike="noStrike" cap="none" normalizeH="0" baseline="0">
                <a:ln>
                  <a:noFill/>
                </a:ln>
                <a:solidFill>
                  <a:srgbClr val="A9B7C6"/>
                </a:solidFill>
                <a:effectLst/>
                <a:latin typeface="JetBrains Mono"/>
              </a:rPr>
              <a:t>        {</a:t>
            </a:r>
            <a:br>
              <a:rPr kumimoji="0" lang="es-US" altLang="es-US" sz="900" b="0" i="0" u="none" strike="noStrike" cap="none" normalizeH="0" baseline="0">
                <a:ln>
                  <a:noFill/>
                </a:ln>
                <a:solidFill>
                  <a:srgbClr val="A9B7C6"/>
                </a:solidFill>
                <a:effectLst/>
                <a:latin typeface="JetBrains Mono"/>
              </a:rPr>
            </a:br>
            <a:r>
              <a:rPr kumimoji="0" lang="es-US" altLang="es-US" sz="900" b="0" i="0" u="none" strike="noStrike" cap="none" normalizeH="0" baseline="0">
                <a:ln>
                  <a:noFill/>
                </a:ln>
                <a:solidFill>
                  <a:srgbClr val="A9B7C6"/>
                </a:solidFill>
                <a:effectLst/>
                <a:latin typeface="JetBrains Mono"/>
              </a:rPr>
              <a:t>            Aux2.insertar(ClienteElim)</a:t>
            </a:r>
            <a:r>
              <a:rPr kumimoji="0" lang="es-US" altLang="es-US" sz="900" b="0" i="0" u="none" strike="noStrike" cap="none" normalizeH="0" baseline="0">
                <a:ln>
                  <a:noFill/>
                </a:ln>
                <a:solidFill>
                  <a:srgbClr val="CC7832"/>
                </a:solidFill>
                <a:effectLst/>
                <a:latin typeface="JetBrains Mono"/>
              </a:rPr>
              <a:t>;</a:t>
            </a:r>
            <a:br>
              <a:rPr kumimoji="0" lang="es-US" altLang="es-US" sz="900" b="0" i="0" u="none" strike="noStrike" cap="none" normalizeH="0" baseline="0">
                <a:ln>
                  <a:noFill/>
                </a:ln>
                <a:solidFill>
                  <a:srgbClr val="CC7832"/>
                </a:solidFill>
                <a:effectLst/>
                <a:latin typeface="JetBrains Mono"/>
              </a:rPr>
            </a:br>
            <a:r>
              <a:rPr kumimoji="0" lang="es-US" altLang="es-US" sz="900" b="0" i="0" u="none" strike="noStrike" cap="none" normalizeH="0" baseline="0">
                <a:ln>
                  <a:noFill/>
                </a:ln>
                <a:solidFill>
                  <a:srgbClr val="CC7832"/>
                </a:solidFill>
                <a:effectLst/>
                <a:latin typeface="JetBrains Mono"/>
              </a:rPr>
              <a:t>        </a:t>
            </a:r>
            <a:r>
              <a:rPr kumimoji="0" lang="es-US" altLang="es-US" sz="900" b="0" i="0" u="none" strike="noStrike" cap="none" normalizeH="0" baseline="0">
                <a:ln>
                  <a:noFill/>
                </a:ln>
                <a:solidFill>
                  <a:srgbClr val="A9B7C6"/>
                </a:solidFill>
                <a:effectLst/>
                <a:latin typeface="JetBrains Mono"/>
              </a:rPr>
              <a:t>}</a:t>
            </a:r>
            <a:br>
              <a:rPr kumimoji="0" lang="es-US" altLang="es-US" sz="900" b="0" i="0" u="none" strike="noStrike" cap="none" normalizeH="0" baseline="0">
                <a:ln>
                  <a:noFill/>
                </a:ln>
                <a:solidFill>
                  <a:srgbClr val="A9B7C6"/>
                </a:solidFill>
                <a:effectLst/>
                <a:latin typeface="JetBrains Mono"/>
              </a:rPr>
            </a:br>
            <a:r>
              <a:rPr kumimoji="0" lang="es-US" altLang="es-US" sz="900" b="0" i="0" u="none" strike="noStrike" cap="none" normalizeH="0" baseline="0">
                <a:ln>
                  <a:noFill/>
                </a:ln>
                <a:solidFill>
                  <a:srgbClr val="A9B7C6"/>
                </a:solidFill>
                <a:effectLst/>
                <a:latin typeface="JetBrains Mono"/>
              </a:rPr>
              <a:t>        Aux.insertar(ClienteElim)</a:t>
            </a:r>
            <a:r>
              <a:rPr kumimoji="0" lang="es-US" altLang="es-US" sz="900" b="0" i="0" u="none" strike="noStrike" cap="none" normalizeH="0" baseline="0">
                <a:ln>
                  <a:noFill/>
                </a:ln>
                <a:solidFill>
                  <a:srgbClr val="CC7832"/>
                </a:solidFill>
                <a:effectLst/>
                <a:latin typeface="JetBrains Mono"/>
              </a:rPr>
              <a:t>;</a:t>
            </a:r>
            <a:br>
              <a:rPr kumimoji="0" lang="es-US" altLang="es-US" sz="900" b="0" i="0" u="none" strike="noStrike" cap="none" normalizeH="0" baseline="0">
                <a:ln>
                  <a:noFill/>
                </a:ln>
                <a:solidFill>
                  <a:srgbClr val="CC7832"/>
                </a:solidFill>
                <a:effectLst/>
                <a:latin typeface="JetBrains Mono"/>
              </a:rPr>
            </a:br>
            <a:r>
              <a:rPr kumimoji="0" lang="es-US" altLang="es-US" sz="900" b="0" i="0" u="none" strike="noStrike" cap="none" normalizeH="0" baseline="0">
                <a:ln>
                  <a:noFill/>
                </a:ln>
                <a:solidFill>
                  <a:srgbClr val="CC7832"/>
                </a:solidFill>
                <a:effectLst/>
                <a:latin typeface="JetBrains Mono"/>
              </a:rPr>
              <a:t>    </a:t>
            </a:r>
            <a:r>
              <a:rPr kumimoji="0" lang="es-US" altLang="es-US" sz="900" b="0" i="0" u="none" strike="noStrike" cap="none" normalizeH="0" baseline="0">
                <a:ln>
                  <a:noFill/>
                </a:ln>
                <a:solidFill>
                  <a:srgbClr val="A9B7C6"/>
                </a:solidFill>
                <a:effectLst/>
                <a:latin typeface="JetBrains Mono"/>
              </a:rPr>
              <a:t>}</a:t>
            </a:r>
            <a:br>
              <a:rPr kumimoji="0" lang="es-US" altLang="es-US" sz="900" b="0" i="0" u="none" strike="noStrike" cap="none" normalizeH="0" baseline="0">
                <a:ln>
                  <a:noFill/>
                </a:ln>
                <a:solidFill>
                  <a:srgbClr val="A9B7C6"/>
                </a:solidFill>
                <a:effectLst/>
                <a:latin typeface="JetBrains Mono"/>
              </a:rPr>
            </a:br>
            <a:r>
              <a:rPr kumimoji="0" lang="es-US" altLang="es-US" sz="900" b="0" i="0" u="none" strike="noStrike" cap="none" normalizeH="0" baseline="0">
                <a:ln>
                  <a:noFill/>
                </a:ln>
                <a:solidFill>
                  <a:srgbClr val="A9B7C6"/>
                </a:solidFill>
                <a:effectLst/>
                <a:latin typeface="JetBrains Mono"/>
              </a:rPr>
              <a:t>    NClient.vaciar(Aux2)</a:t>
            </a:r>
            <a:r>
              <a:rPr kumimoji="0" lang="es-US" altLang="es-US" sz="900" b="0" i="0" u="none" strike="noStrike" cap="none" normalizeH="0" baseline="0">
                <a:ln>
                  <a:noFill/>
                </a:ln>
                <a:solidFill>
                  <a:srgbClr val="CC7832"/>
                </a:solidFill>
                <a:effectLst/>
                <a:latin typeface="JetBrains Mono"/>
              </a:rPr>
              <a:t>;</a:t>
            </a:r>
            <a:br>
              <a:rPr kumimoji="0" lang="es-US" altLang="es-US" sz="900" b="0" i="0" u="none" strike="noStrike" cap="none" normalizeH="0" baseline="0">
                <a:ln>
                  <a:noFill/>
                </a:ln>
                <a:solidFill>
                  <a:srgbClr val="CC7832"/>
                </a:solidFill>
                <a:effectLst/>
                <a:latin typeface="JetBrains Mono"/>
              </a:rPr>
            </a:br>
            <a:r>
              <a:rPr kumimoji="0" lang="es-US" altLang="es-US" sz="900" b="0" i="0" u="none" strike="noStrike" cap="none" normalizeH="0" baseline="0">
                <a:ln>
                  <a:noFill/>
                </a:ln>
                <a:solidFill>
                  <a:srgbClr val="CC7832"/>
                </a:solidFill>
                <a:effectLst/>
                <a:latin typeface="JetBrains Mono"/>
              </a:rPr>
              <a:t>    </a:t>
            </a:r>
            <a:r>
              <a:rPr kumimoji="0" lang="es-US" altLang="es-US" sz="900" b="0" i="0" u="none" strike="noStrike" cap="none" normalizeH="0" baseline="0">
                <a:ln>
                  <a:noFill/>
                </a:ln>
                <a:solidFill>
                  <a:srgbClr val="A9B7C6"/>
                </a:solidFill>
                <a:effectLst/>
                <a:latin typeface="JetBrains Mono"/>
              </a:rPr>
              <a:t>NClient.vaciar(Aux)</a:t>
            </a:r>
            <a:r>
              <a:rPr kumimoji="0" lang="es-US" altLang="es-US" sz="900" b="0" i="0" u="none" strike="noStrike" cap="none" normalizeH="0" baseline="0">
                <a:ln>
                  <a:noFill/>
                </a:ln>
                <a:solidFill>
                  <a:srgbClr val="CC7832"/>
                </a:solidFill>
                <a:effectLst/>
                <a:latin typeface="JetBrains Mono"/>
              </a:rPr>
              <a:t>;</a:t>
            </a:r>
            <a:br>
              <a:rPr kumimoji="0" lang="es-US" altLang="es-US" sz="900" b="0" i="0" u="none" strike="noStrike" cap="none" normalizeH="0" baseline="0">
                <a:ln>
                  <a:noFill/>
                </a:ln>
                <a:solidFill>
                  <a:srgbClr val="CC7832"/>
                </a:solidFill>
                <a:effectLst/>
                <a:latin typeface="JetBrains Mono"/>
              </a:rPr>
            </a:br>
            <a:r>
              <a:rPr kumimoji="0" lang="es-US" altLang="es-US" sz="900" b="0" i="0" u="none" strike="noStrike" cap="none" normalizeH="0" baseline="0">
                <a:ln>
                  <a:noFill/>
                </a:ln>
                <a:solidFill>
                  <a:srgbClr val="CC7832"/>
                </a:solidFill>
                <a:effectLst/>
                <a:latin typeface="JetBrains Mono"/>
              </a:rPr>
              <a:t>    </a:t>
            </a:r>
            <a:r>
              <a:rPr kumimoji="0" lang="es-US" altLang="es-US" sz="900" b="0" i="0" u="none" strike="noStrike" cap="none" normalizeH="0" baseline="0">
                <a:ln>
                  <a:noFill/>
                </a:ln>
                <a:solidFill>
                  <a:srgbClr val="A9B7C6"/>
                </a:solidFill>
                <a:effectLst/>
                <a:latin typeface="JetBrains Mono"/>
              </a:rPr>
              <a:t>NClient.mostrar()</a:t>
            </a:r>
            <a:r>
              <a:rPr kumimoji="0" lang="es-US" altLang="es-US" sz="900" b="0" i="0" u="none" strike="noStrike" cap="none" normalizeH="0" baseline="0">
                <a:ln>
                  <a:noFill/>
                </a:ln>
                <a:solidFill>
                  <a:srgbClr val="CC7832"/>
                </a:solidFill>
                <a:effectLst/>
                <a:latin typeface="JetBrains Mono"/>
              </a:rPr>
              <a:t>;</a:t>
            </a:r>
            <a:br>
              <a:rPr kumimoji="0" lang="es-US" altLang="es-US" sz="900" b="0" i="0" u="none" strike="noStrike" cap="none" normalizeH="0" baseline="0">
                <a:ln>
                  <a:noFill/>
                </a:ln>
                <a:solidFill>
                  <a:srgbClr val="CC7832"/>
                </a:solidFill>
                <a:effectLst/>
                <a:latin typeface="JetBrains Mono"/>
              </a:rPr>
            </a:br>
            <a:r>
              <a:rPr kumimoji="0" lang="es-US" altLang="es-US" sz="900" b="0" i="0" u="none" strike="noStrike" cap="none" normalizeH="0" baseline="0">
                <a:ln>
                  <a:noFill/>
                </a:ln>
                <a:solidFill>
                  <a:srgbClr val="A9B7C6"/>
                </a:solidFill>
                <a:effectLst/>
                <a:latin typeface="JetBrains Mono"/>
              </a:rPr>
              <a:t>}</a:t>
            </a:r>
            <a:endParaRPr kumimoji="0" lang="es-US" altLang="es-US" sz="1800" b="0" i="0" u="none" strike="noStrike" cap="none" normalizeH="0" baseline="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F08F4B7E-F292-7AEB-CAA2-105C8071713E}"/>
              </a:ext>
            </a:extLst>
          </p:cNvPr>
          <p:cNvSpPr>
            <a:spLocks noChangeArrowheads="1"/>
          </p:cNvSpPr>
          <p:nvPr/>
        </p:nvSpPr>
        <p:spPr bwMode="auto">
          <a:xfrm>
            <a:off x="2501900" y="4530814"/>
            <a:ext cx="2997200" cy="230832"/>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US" altLang="es-US" sz="900" b="0" i="1" u="none" strike="noStrike" cap="none" normalizeH="0" baseline="0" dirty="0" err="1">
                <a:ln>
                  <a:noFill/>
                </a:ln>
                <a:solidFill>
                  <a:srgbClr val="A9B7C6"/>
                </a:solidFill>
                <a:effectLst/>
                <a:latin typeface="JetBrains Mono"/>
              </a:rPr>
              <a:t>MoverClientesMayoresDeEdad</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err="1">
                <a:ln>
                  <a:noFill/>
                </a:ln>
                <a:solidFill>
                  <a:srgbClr val="A9B7C6"/>
                </a:solidFill>
                <a:effectLst/>
                <a:latin typeface="JetBrains Mono"/>
              </a:rPr>
              <a:t>NClientes</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a:ln>
                  <a:noFill/>
                </a:ln>
                <a:solidFill>
                  <a:srgbClr val="6897BB"/>
                </a:solidFill>
                <a:effectLst/>
                <a:latin typeface="JetBrains Mono"/>
              </a:rPr>
              <a:t>60</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a:ln>
                  <a:noFill/>
                </a:ln>
                <a:solidFill>
                  <a:srgbClr val="CC7832"/>
                </a:solidFill>
                <a:effectLst/>
                <a:latin typeface="JetBrains Mono"/>
              </a:rPr>
              <a:t>;</a:t>
            </a:r>
            <a:endParaRPr kumimoji="0" lang="es-US" altLang="es-US" sz="1800" b="0" i="0" u="none" strike="noStrike" cap="none" normalizeH="0" baseline="0" dirty="0">
              <a:ln>
                <a:noFill/>
              </a:ln>
              <a:solidFill>
                <a:schemeClr val="tx1"/>
              </a:solidFill>
              <a:effectLst/>
              <a:latin typeface="Arial" panose="020B0604020202020204" pitchFamily="34" charset="0"/>
            </a:endParaRPr>
          </a:p>
        </p:txBody>
      </p:sp>
      <p:pic>
        <p:nvPicPr>
          <p:cNvPr id="8" name="Imagen 7" descr="Imagen de la pantalla de un celular de un mensaje en letras blancas&#10;&#10;Descripción generada automáticamente con confianza baja">
            <a:extLst>
              <a:ext uri="{FF2B5EF4-FFF2-40B4-BE49-F238E27FC236}">
                <a16:creationId xmlns:a16="http://schemas.microsoft.com/office/drawing/2014/main" id="{D5CE7D23-7FAB-CF80-6A80-1AF5243A6C1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22251" y="494784"/>
            <a:ext cx="1046598" cy="2286516"/>
          </a:xfrm>
          <a:prstGeom prst="rect">
            <a:avLst/>
          </a:prstGeom>
          <a:ln>
            <a:noFill/>
          </a:ln>
        </p:spPr>
      </p:pic>
      <p:pic>
        <p:nvPicPr>
          <p:cNvPr id="10" name="Imagen 9" descr="Imagen de la pantalla de un celular de un mensaje en letras blancas&#10;&#10;Descripción generada automáticamente con confianza baja">
            <a:extLst>
              <a:ext uri="{FF2B5EF4-FFF2-40B4-BE49-F238E27FC236}">
                <a16:creationId xmlns:a16="http://schemas.microsoft.com/office/drawing/2014/main" id="{4B620EB0-349B-4D96-4D19-1062354677E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22251" y="2781300"/>
            <a:ext cx="1046598" cy="3404757"/>
          </a:xfrm>
          <a:prstGeom prst="rect">
            <a:avLst/>
          </a:prstGeom>
          <a:ln>
            <a:noFill/>
          </a:ln>
        </p:spPr>
      </p:pic>
      <p:sp>
        <p:nvSpPr>
          <p:cNvPr id="6" name="CuadroTexto 5">
            <a:extLst>
              <a:ext uri="{FF2B5EF4-FFF2-40B4-BE49-F238E27FC236}">
                <a16:creationId xmlns:a16="http://schemas.microsoft.com/office/drawing/2014/main" id="{CAD0FB2D-BB58-5FCC-9925-053B3BFFF339}"/>
              </a:ext>
            </a:extLst>
          </p:cNvPr>
          <p:cNvSpPr txBox="1"/>
          <p:nvPr/>
        </p:nvSpPr>
        <p:spPr>
          <a:xfrm>
            <a:off x="1130968" y="6263332"/>
            <a:ext cx="8406064" cy="369332"/>
          </a:xfrm>
          <a:prstGeom prst="rect">
            <a:avLst/>
          </a:prstGeom>
          <a:noFill/>
        </p:spPr>
        <p:txBody>
          <a:bodyPr wrap="square">
            <a:spAutoFit/>
          </a:bodyPr>
          <a:lstStyle/>
          <a:p>
            <a:r>
              <a:rPr lang="es-US" dirty="0"/>
              <a:t>https://github.com/Zyel666/Estructutura_de_Datos/blob/main/Hito%204/Main.java</a:t>
            </a:r>
          </a:p>
        </p:txBody>
      </p:sp>
    </p:spTree>
    <p:extLst>
      <p:ext uri="{BB962C8B-B14F-4D97-AF65-F5344CB8AC3E}">
        <p14:creationId xmlns:p14="http://schemas.microsoft.com/office/powerpoint/2010/main" val="14999788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Forma libre: forma 58">
            <a:extLst>
              <a:ext uri="{FF2B5EF4-FFF2-40B4-BE49-F238E27FC236}">
                <a16:creationId xmlns:a16="http://schemas.microsoft.com/office/drawing/2014/main" id="{E76FB5C4-C6AA-2FDD-C26E-9C648B4EB134}"/>
              </a:ext>
            </a:extLst>
          </p:cNvPr>
          <p:cNvSpPr/>
          <p:nvPr/>
        </p:nvSpPr>
        <p:spPr>
          <a:xfrm flipH="1">
            <a:off x="0" y="-18777"/>
            <a:ext cx="12192000" cy="6876777"/>
          </a:xfrm>
          <a:custGeom>
            <a:avLst/>
            <a:gdLst>
              <a:gd name="connsiteX0" fmla="*/ 12191999 w 12192000"/>
              <a:gd name="connsiteY0" fmla="*/ 4412376 h 6876777"/>
              <a:gd name="connsiteX1" fmla="*/ 12191999 w 12192000"/>
              <a:gd name="connsiteY1" fmla="*/ 6876777 h 6876777"/>
              <a:gd name="connsiteX2" fmla="*/ 11711523 w 12192000"/>
              <a:gd name="connsiteY2" fmla="*/ 6876777 h 6876777"/>
              <a:gd name="connsiteX3" fmla="*/ 10719561 w 12192000"/>
              <a:gd name="connsiteY3" fmla="*/ 5884815 h 6876777"/>
              <a:gd name="connsiteX4" fmla="*/ 1642730 w 12192000"/>
              <a:gd name="connsiteY4" fmla="*/ 3915155 h 6876777"/>
              <a:gd name="connsiteX5" fmla="*/ 3028255 w 12192000"/>
              <a:gd name="connsiteY5" fmla="*/ 5300680 h 6876777"/>
              <a:gd name="connsiteX6" fmla="*/ 3028256 w 12192000"/>
              <a:gd name="connsiteY6" fmla="*/ 5300681 h 6876777"/>
              <a:gd name="connsiteX7" fmla="*/ 1452160 w 12192000"/>
              <a:gd name="connsiteY7" fmla="*/ 6876777 h 6876777"/>
              <a:gd name="connsiteX8" fmla="*/ 0 w 12192000"/>
              <a:gd name="connsiteY8" fmla="*/ 6876777 h 6876777"/>
              <a:gd name="connsiteX9" fmla="*/ 0 w 12192000"/>
              <a:gd name="connsiteY9" fmla="*/ 5557886 h 6876777"/>
              <a:gd name="connsiteX10" fmla="*/ 930972 w 12192000"/>
              <a:gd name="connsiteY10" fmla="*/ 1460847 h 6876777"/>
              <a:gd name="connsiteX11" fmla="*/ 2316496 w 12192000"/>
              <a:gd name="connsiteY11" fmla="*/ 2846370 h 6876777"/>
              <a:gd name="connsiteX12" fmla="*/ 0 w 12192000"/>
              <a:gd name="connsiteY12" fmla="*/ 5162869 h 6876777"/>
              <a:gd name="connsiteX13" fmla="*/ 0 w 12192000"/>
              <a:gd name="connsiteY13" fmla="*/ 2391818 h 6876777"/>
              <a:gd name="connsiteX14" fmla="*/ 12191999 w 12192000"/>
              <a:gd name="connsiteY14" fmla="*/ 1246308 h 6876777"/>
              <a:gd name="connsiteX15" fmla="*/ 12191999 w 12192000"/>
              <a:gd name="connsiteY15" fmla="*/ 4017358 h 6876777"/>
              <a:gd name="connsiteX16" fmla="*/ 11393328 w 12192000"/>
              <a:gd name="connsiteY16" fmla="*/ 4816030 h 6876777"/>
              <a:gd name="connsiteX17" fmla="*/ 10007803 w 12192000"/>
              <a:gd name="connsiteY17" fmla="*/ 3430505 h 6876777"/>
              <a:gd name="connsiteX18" fmla="*/ 10327506 w 12192000"/>
              <a:gd name="connsiteY18" fmla="*/ 1 h 6876777"/>
              <a:gd name="connsiteX19" fmla="*/ 12192000 w 12192000"/>
              <a:gd name="connsiteY19" fmla="*/ 1 h 6876777"/>
              <a:gd name="connsiteX20" fmla="*/ 12192000 w 12192000"/>
              <a:gd name="connsiteY20" fmla="*/ 906559 h 6876777"/>
              <a:gd name="connsiteX21" fmla="*/ 10840671 w 12192000"/>
              <a:gd name="connsiteY21" fmla="*/ 2257888 h 6876777"/>
              <a:gd name="connsiteX22" fmla="*/ 9455145 w 12192000"/>
              <a:gd name="connsiteY22" fmla="*/ 872362 h 6876777"/>
              <a:gd name="connsiteX23" fmla="*/ 1 w 12192000"/>
              <a:gd name="connsiteY23" fmla="*/ 0 h 6876777"/>
              <a:gd name="connsiteX24" fmla="*/ 1475613 w 12192000"/>
              <a:gd name="connsiteY24" fmla="*/ 0 h 6876777"/>
              <a:gd name="connsiteX25" fmla="*/ 1763840 w 12192000"/>
              <a:gd name="connsiteY25" fmla="*/ 288227 h 6876777"/>
              <a:gd name="connsiteX26" fmla="*/ 1 w 12192000"/>
              <a:gd name="connsiteY26" fmla="*/ 2052067 h 6876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2192000" h="6876777">
                <a:moveTo>
                  <a:pt x="12191999" y="4412376"/>
                </a:moveTo>
                <a:lnTo>
                  <a:pt x="12191999" y="6876777"/>
                </a:lnTo>
                <a:lnTo>
                  <a:pt x="11711523" y="6876777"/>
                </a:lnTo>
                <a:lnTo>
                  <a:pt x="10719561" y="5884815"/>
                </a:lnTo>
                <a:close/>
                <a:moveTo>
                  <a:pt x="1642730" y="3915155"/>
                </a:moveTo>
                <a:lnTo>
                  <a:pt x="3028255" y="5300680"/>
                </a:lnTo>
                <a:lnTo>
                  <a:pt x="3028256" y="5300681"/>
                </a:lnTo>
                <a:lnTo>
                  <a:pt x="1452160" y="6876777"/>
                </a:lnTo>
                <a:lnTo>
                  <a:pt x="0" y="6876777"/>
                </a:lnTo>
                <a:lnTo>
                  <a:pt x="0" y="5557886"/>
                </a:lnTo>
                <a:close/>
                <a:moveTo>
                  <a:pt x="930972" y="1460847"/>
                </a:moveTo>
                <a:lnTo>
                  <a:pt x="2316496" y="2846370"/>
                </a:lnTo>
                <a:lnTo>
                  <a:pt x="0" y="5162869"/>
                </a:lnTo>
                <a:lnTo>
                  <a:pt x="0" y="2391818"/>
                </a:lnTo>
                <a:close/>
                <a:moveTo>
                  <a:pt x="12191999" y="1246308"/>
                </a:moveTo>
                <a:lnTo>
                  <a:pt x="12191999" y="4017358"/>
                </a:lnTo>
                <a:lnTo>
                  <a:pt x="11393328" y="4816030"/>
                </a:lnTo>
                <a:lnTo>
                  <a:pt x="10007803" y="3430505"/>
                </a:lnTo>
                <a:close/>
                <a:moveTo>
                  <a:pt x="10327506" y="1"/>
                </a:moveTo>
                <a:lnTo>
                  <a:pt x="12192000" y="1"/>
                </a:lnTo>
                <a:lnTo>
                  <a:pt x="12192000" y="906559"/>
                </a:lnTo>
                <a:lnTo>
                  <a:pt x="10840671" y="2257888"/>
                </a:lnTo>
                <a:lnTo>
                  <a:pt x="9455145" y="872362"/>
                </a:lnTo>
                <a:close/>
                <a:moveTo>
                  <a:pt x="1" y="0"/>
                </a:moveTo>
                <a:lnTo>
                  <a:pt x="1475613" y="0"/>
                </a:lnTo>
                <a:lnTo>
                  <a:pt x="1763840" y="288227"/>
                </a:lnTo>
                <a:lnTo>
                  <a:pt x="1" y="2052067"/>
                </a:lnTo>
                <a:close/>
              </a:path>
            </a:pathLst>
          </a:custGeom>
          <a:blipFill dpi="0" rotWithShape="1">
            <a:blip r:embed="rId2">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endParaRPr lang="es-ES" dirty="0"/>
          </a:p>
        </p:txBody>
      </p:sp>
      <p:sp>
        <p:nvSpPr>
          <p:cNvPr id="3" name="CuadroTexto 2">
            <a:extLst>
              <a:ext uri="{FF2B5EF4-FFF2-40B4-BE49-F238E27FC236}">
                <a16:creationId xmlns:a16="http://schemas.microsoft.com/office/drawing/2014/main" id="{81F9F7A8-B9D4-4E9C-ED51-84C95C930B06}"/>
              </a:ext>
            </a:extLst>
          </p:cNvPr>
          <p:cNvSpPr txBox="1"/>
          <p:nvPr/>
        </p:nvSpPr>
        <p:spPr>
          <a:xfrm>
            <a:off x="2679700" y="545584"/>
            <a:ext cx="6096000" cy="369332"/>
          </a:xfrm>
          <a:prstGeom prst="rect">
            <a:avLst/>
          </a:prstGeom>
          <a:noFill/>
        </p:spPr>
        <p:txBody>
          <a:bodyPr wrap="square">
            <a:spAutoFit/>
          </a:bodyPr>
          <a:lstStyle/>
          <a:p>
            <a:r>
              <a:rPr lang="es-US"/>
              <a:t>15.Moviendo clientes entre 2 colas.</a:t>
            </a:r>
            <a:endParaRPr lang="es-US" dirty="0"/>
          </a:p>
        </p:txBody>
      </p:sp>
      <p:sp>
        <p:nvSpPr>
          <p:cNvPr id="4" name="Rectangle 1">
            <a:extLst>
              <a:ext uri="{FF2B5EF4-FFF2-40B4-BE49-F238E27FC236}">
                <a16:creationId xmlns:a16="http://schemas.microsoft.com/office/drawing/2014/main" id="{B413468C-8071-8469-17A4-B56A8F1108E4}"/>
              </a:ext>
            </a:extLst>
          </p:cNvPr>
          <p:cNvSpPr>
            <a:spLocks noChangeArrowheads="1"/>
          </p:cNvSpPr>
          <p:nvPr/>
        </p:nvSpPr>
        <p:spPr bwMode="auto">
          <a:xfrm>
            <a:off x="774700" y="957104"/>
            <a:ext cx="5740400" cy="5355312"/>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US" altLang="es-US" sz="900" b="0" i="0" u="none" strike="noStrike" cap="none" normalizeH="0" baseline="0" dirty="0" err="1">
                <a:ln>
                  <a:noFill/>
                </a:ln>
                <a:solidFill>
                  <a:srgbClr val="CC7832"/>
                </a:solidFill>
                <a:effectLst/>
                <a:latin typeface="JetBrains Mono"/>
              </a:rPr>
              <a:t>public</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static</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void</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FFC66D"/>
                </a:solidFill>
                <a:effectLst/>
                <a:latin typeface="JetBrains Mono"/>
              </a:rPr>
              <a:t>CambiarClientesDeDiferentesColas</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err="1">
                <a:ln>
                  <a:noFill/>
                </a:ln>
                <a:solidFill>
                  <a:srgbClr val="A9B7C6"/>
                </a:solidFill>
                <a:effectLst/>
                <a:latin typeface="JetBrains Mono"/>
              </a:rPr>
              <a:t>ColaDeClientes</a:t>
            </a: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A9B7C6"/>
                </a:solidFill>
                <a:effectLst/>
                <a:latin typeface="JetBrains Mono"/>
              </a:rPr>
              <a:t>ColaA</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A9B7C6"/>
                </a:solidFill>
                <a:effectLst/>
                <a:latin typeface="JetBrains Mono"/>
              </a:rPr>
              <a:t>ColaDeClientes</a:t>
            </a: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A9B7C6"/>
                </a:solidFill>
                <a:effectLst/>
                <a:latin typeface="JetBrains Mono"/>
              </a:rPr>
              <a:t>ColaB</a:t>
            </a:r>
            <a:r>
              <a:rPr kumimoji="0" lang="es-US" altLang="es-US" sz="900" b="0" i="0" u="none" strike="noStrike" cap="none" normalizeH="0" baseline="0" dirty="0" err="1">
                <a:ln>
                  <a:noFill/>
                </a:ln>
                <a:solidFill>
                  <a:srgbClr val="CC7832"/>
                </a:solidFill>
                <a:effectLst/>
                <a:latin typeface="JetBrains Mono"/>
              </a:rPr>
              <a:t>,</a:t>
            </a:r>
            <a:r>
              <a:rPr kumimoji="0" lang="es-US" altLang="es-US" sz="900" b="0" i="0" u="none" strike="noStrike" cap="none" normalizeH="0" baseline="0" dirty="0" err="1">
                <a:ln>
                  <a:noFill/>
                </a:ln>
                <a:solidFill>
                  <a:srgbClr val="A9B7C6"/>
                </a:solidFill>
                <a:effectLst/>
                <a:latin typeface="JetBrains Mono"/>
              </a:rPr>
              <a:t>String</a:t>
            </a:r>
            <a:r>
              <a:rPr kumimoji="0" lang="es-US" altLang="es-US" sz="900" b="0" i="0" u="none" strike="noStrike" cap="none" normalizeH="0" baseline="0" dirty="0">
                <a:ln>
                  <a:noFill/>
                </a:ln>
                <a:solidFill>
                  <a:srgbClr val="A9B7C6"/>
                </a:solidFill>
                <a:effectLst/>
                <a:latin typeface="JetBrains Mono"/>
              </a:rPr>
              <a:t> Nombre)</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A9B7C6"/>
                </a:solidFill>
                <a:effectLst/>
                <a:latin typeface="JetBrains Mono"/>
              </a:rPr>
              <a:t>ColaDeClientes</a:t>
            </a:r>
            <a:r>
              <a:rPr kumimoji="0" lang="es-US" altLang="es-US" sz="900" b="0" i="0" u="none" strike="noStrike" cap="none" normalizeH="0" baseline="0" dirty="0">
                <a:ln>
                  <a:noFill/>
                </a:ln>
                <a:solidFill>
                  <a:srgbClr val="A9B7C6"/>
                </a:solidFill>
                <a:effectLst/>
                <a:latin typeface="JetBrains Mono"/>
              </a:rPr>
              <a:t> Aux = </a:t>
            </a:r>
            <a:r>
              <a:rPr kumimoji="0" lang="es-US" altLang="es-US" sz="900" b="0" i="0" u="none" strike="noStrike" cap="none" normalizeH="0" baseline="0" dirty="0">
                <a:ln>
                  <a:noFill/>
                </a:ln>
                <a:solidFill>
                  <a:srgbClr val="CC7832"/>
                </a:solidFill>
                <a:effectLst/>
                <a:latin typeface="JetBrains Mono"/>
              </a:rPr>
              <a:t>new </a:t>
            </a:r>
            <a:r>
              <a:rPr kumimoji="0" lang="es-US" altLang="es-US" sz="900" b="0" i="0" u="none" strike="noStrike" cap="none" normalizeH="0" baseline="0" dirty="0" err="1">
                <a:ln>
                  <a:noFill/>
                </a:ln>
                <a:solidFill>
                  <a:srgbClr val="A9B7C6"/>
                </a:solidFill>
                <a:effectLst/>
                <a:latin typeface="JetBrains Mono"/>
              </a:rPr>
              <a:t>ColaDeClientes</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a:ln>
                  <a:noFill/>
                </a:ln>
                <a:solidFill>
                  <a:srgbClr val="6897BB"/>
                </a:solidFill>
                <a:effectLst/>
                <a:latin typeface="JetBrains Mono"/>
              </a:rPr>
              <a:t>100</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a:ln>
                  <a:noFill/>
                </a:ln>
                <a:solidFill>
                  <a:srgbClr val="CC7832"/>
                </a:solidFill>
                <a:effectLst/>
                <a:latin typeface="JetBrains Mono"/>
              </a:rPr>
              <a:t>;</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A9B7C6"/>
                </a:solidFill>
                <a:effectLst/>
                <a:latin typeface="JetBrains Mono"/>
              </a:rPr>
              <a:t>ColaDeClientes</a:t>
            </a:r>
            <a:r>
              <a:rPr kumimoji="0" lang="es-US" altLang="es-US" sz="900" b="0" i="0" u="none" strike="noStrike" cap="none" normalizeH="0" baseline="0" dirty="0">
                <a:ln>
                  <a:noFill/>
                </a:ln>
                <a:solidFill>
                  <a:srgbClr val="A9B7C6"/>
                </a:solidFill>
                <a:effectLst/>
                <a:latin typeface="JetBrains Mono"/>
              </a:rPr>
              <a:t> Aux2 = </a:t>
            </a:r>
            <a:r>
              <a:rPr kumimoji="0" lang="es-US" altLang="es-US" sz="900" b="0" i="0" u="none" strike="noStrike" cap="none" normalizeH="0" baseline="0" dirty="0">
                <a:ln>
                  <a:noFill/>
                </a:ln>
                <a:solidFill>
                  <a:srgbClr val="CC7832"/>
                </a:solidFill>
                <a:effectLst/>
                <a:latin typeface="JetBrains Mono"/>
              </a:rPr>
              <a:t>new </a:t>
            </a:r>
            <a:r>
              <a:rPr kumimoji="0" lang="es-US" altLang="es-US" sz="900" b="0" i="0" u="none" strike="noStrike" cap="none" normalizeH="0" baseline="0" dirty="0" err="1">
                <a:ln>
                  <a:noFill/>
                </a:ln>
                <a:solidFill>
                  <a:srgbClr val="A9B7C6"/>
                </a:solidFill>
                <a:effectLst/>
                <a:latin typeface="JetBrains Mono"/>
              </a:rPr>
              <a:t>ColaDeClientes</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a:ln>
                  <a:noFill/>
                </a:ln>
                <a:solidFill>
                  <a:srgbClr val="6897BB"/>
                </a:solidFill>
                <a:effectLst/>
                <a:latin typeface="JetBrains Mono"/>
              </a:rPr>
              <a:t>100</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a:ln>
                  <a:noFill/>
                </a:ln>
                <a:solidFill>
                  <a:srgbClr val="CC7832"/>
                </a:solidFill>
                <a:effectLst/>
                <a:latin typeface="JetBrains Mono"/>
              </a:rPr>
              <a:t>;</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int</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A9B7C6"/>
                </a:solidFill>
                <a:effectLst/>
                <a:latin typeface="JetBrains Mono"/>
              </a:rPr>
              <a:t>ElemColaA</a:t>
            </a:r>
            <a:r>
              <a:rPr kumimoji="0" lang="es-US" altLang="es-US" sz="900" b="0" i="0" u="none" strike="noStrike" cap="none" normalizeH="0" baseline="0" dirty="0">
                <a:ln>
                  <a:noFill/>
                </a:ln>
                <a:solidFill>
                  <a:srgbClr val="A9B7C6"/>
                </a:solidFill>
                <a:effectLst/>
                <a:latin typeface="JetBrains Mono"/>
              </a:rPr>
              <a:t> = </a:t>
            </a:r>
            <a:r>
              <a:rPr kumimoji="0" lang="es-US" altLang="es-US" sz="900" b="0" i="0" u="none" strike="noStrike" cap="none" normalizeH="0" baseline="0" dirty="0" err="1">
                <a:ln>
                  <a:noFill/>
                </a:ln>
                <a:solidFill>
                  <a:srgbClr val="A9B7C6"/>
                </a:solidFill>
                <a:effectLst/>
                <a:latin typeface="JetBrains Mono"/>
              </a:rPr>
              <a:t>ColaA.nroElementos</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a:ln>
                  <a:noFill/>
                </a:ln>
                <a:solidFill>
                  <a:srgbClr val="CC7832"/>
                </a:solidFill>
                <a:effectLst/>
                <a:latin typeface="JetBrains Mono"/>
              </a:rPr>
              <a:t>;</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int</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A9B7C6"/>
                </a:solidFill>
                <a:effectLst/>
                <a:latin typeface="JetBrains Mono"/>
              </a:rPr>
              <a:t>ElemColaB</a:t>
            </a:r>
            <a:r>
              <a:rPr kumimoji="0" lang="es-US" altLang="es-US" sz="900" b="0" i="0" u="none" strike="noStrike" cap="none" normalizeH="0" baseline="0" dirty="0">
                <a:ln>
                  <a:noFill/>
                </a:ln>
                <a:solidFill>
                  <a:srgbClr val="A9B7C6"/>
                </a:solidFill>
                <a:effectLst/>
                <a:latin typeface="JetBrains Mono"/>
              </a:rPr>
              <a:t> = </a:t>
            </a:r>
            <a:r>
              <a:rPr kumimoji="0" lang="es-US" altLang="es-US" sz="900" b="0" i="0" u="none" strike="noStrike" cap="none" normalizeH="0" baseline="0" dirty="0" err="1">
                <a:ln>
                  <a:noFill/>
                </a:ln>
                <a:solidFill>
                  <a:srgbClr val="A9B7C6"/>
                </a:solidFill>
                <a:effectLst/>
                <a:latin typeface="JetBrains Mono"/>
              </a:rPr>
              <a:t>ColaB.nroElementos</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a:ln>
                  <a:noFill/>
                </a:ln>
                <a:solidFill>
                  <a:srgbClr val="CC7832"/>
                </a:solidFill>
                <a:effectLst/>
                <a:latin typeface="JetBrains Mono"/>
              </a:rPr>
              <a:t>;</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a:ln>
                  <a:noFill/>
                </a:ln>
                <a:solidFill>
                  <a:srgbClr val="A9B7C6"/>
                </a:solidFill>
                <a:effectLst/>
                <a:latin typeface="JetBrains Mono"/>
              </a:rPr>
              <a:t>Cliente </a:t>
            </a:r>
            <a:r>
              <a:rPr kumimoji="0" lang="es-US" altLang="es-US" sz="900" b="0" i="0" u="none" strike="noStrike" cap="none" normalizeH="0" baseline="0" dirty="0" err="1">
                <a:ln>
                  <a:noFill/>
                </a:ln>
                <a:solidFill>
                  <a:srgbClr val="A9B7C6"/>
                </a:solidFill>
                <a:effectLst/>
                <a:latin typeface="JetBrains Mono"/>
              </a:rPr>
              <a:t>ClienteElim</a:t>
            </a:r>
            <a:r>
              <a:rPr kumimoji="0" lang="es-US" altLang="es-US" sz="900" b="0" i="0" u="none" strike="noStrike" cap="none" normalizeH="0" baseline="0" dirty="0">
                <a:ln>
                  <a:noFill/>
                </a:ln>
                <a:solidFill>
                  <a:srgbClr val="A9B7C6"/>
                </a:solidFill>
                <a:effectLst/>
                <a:latin typeface="JetBrains Mono"/>
              </a:rPr>
              <a:t> = </a:t>
            </a:r>
            <a:r>
              <a:rPr kumimoji="0" lang="es-US" altLang="es-US" sz="900" b="0" i="0" u="none" strike="noStrike" cap="none" normalizeH="0" baseline="0" dirty="0" err="1">
                <a:ln>
                  <a:noFill/>
                </a:ln>
                <a:solidFill>
                  <a:srgbClr val="CC7832"/>
                </a:solidFill>
                <a:effectLst/>
                <a:latin typeface="JetBrains Mono"/>
              </a:rPr>
              <a:t>null</a:t>
            </a:r>
            <a:r>
              <a:rPr kumimoji="0" lang="es-US" altLang="es-US" sz="900" b="0" i="0" u="none" strike="noStrike" cap="none" normalizeH="0" baseline="0" dirty="0">
                <a:ln>
                  <a:noFill/>
                </a:ln>
                <a:solidFill>
                  <a:srgbClr val="CC7832"/>
                </a:solidFill>
                <a:effectLst/>
                <a:latin typeface="JetBrains Mono"/>
              </a:rPr>
              <a:t>;</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for</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err="1">
                <a:ln>
                  <a:noFill/>
                </a:ln>
                <a:solidFill>
                  <a:srgbClr val="CC7832"/>
                </a:solidFill>
                <a:effectLst/>
                <a:latin typeface="JetBrains Mono"/>
              </a:rPr>
              <a:t>int</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a:ln>
                  <a:noFill/>
                </a:ln>
                <a:solidFill>
                  <a:srgbClr val="A9B7C6"/>
                </a:solidFill>
                <a:effectLst/>
                <a:latin typeface="JetBrains Mono"/>
              </a:rPr>
              <a:t>i = </a:t>
            </a:r>
            <a:r>
              <a:rPr kumimoji="0" lang="es-US" altLang="es-US" sz="900" b="0" i="0" u="none" strike="noStrike" cap="none" normalizeH="0" baseline="0" dirty="0">
                <a:ln>
                  <a:noFill/>
                </a:ln>
                <a:solidFill>
                  <a:srgbClr val="6897BB"/>
                </a:solidFill>
                <a:effectLst/>
                <a:latin typeface="JetBrains Mono"/>
              </a:rPr>
              <a:t>1</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a:ln>
                  <a:noFill/>
                </a:ln>
                <a:solidFill>
                  <a:srgbClr val="A9B7C6"/>
                </a:solidFill>
                <a:effectLst/>
                <a:latin typeface="JetBrains Mono"/>
              </a:rPr>
              <a:t>i &lt;= </a:t>
            </a:r>
            <a:r>
              <a:rPr kumimoji="0" lang="es-US" altLang="es-US" sz="900" b="0" i="0" u="none" strike="noStrike" cap="none" normalizeH="0" baseline="0" dirty="0" err="1">
                <a:ln>
                  <a:noFill/>
                </a:ln>
                <a:solidFill>
                  <a:srgbClr val="A9B7C6"/>
                </a:solidFill>
                <a:effectLst/>
                <a:latin typeface="JetBrains Mono"/>
              </a:rPr>
              <a:t>ElemColaA</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a:ln>
                  <a:noFill/>
                </a:ln>
                <a:solidFill>
                  <a:srgbClr val="A9B7C6"/>
                </a:solidFill>
                <a:effectLst/>
                <a:latin typeface="JetBrains Mono"/>
              </a:rPr>
              <a:t>i++)</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A9B7C6"/>
                </a:solidFill>
                <a:effectLst/>
                <a:latin typeface="JetBrains Mono"/>
              </a:rPr>
              <a:t>ClienteElim</a:t>
            </a:r>
            <a:r>
              <a:rPr kumimoji="0" lang="es-US" altLang="es-US" sz="900" b="0" i="0" u="none" strike="noStrike" cap="none" normalizeH="0" baseline="0" dirty="0">
                <a:ln>
                  <a:noFill/>
                </a:ln>
                <a:solidFill>
                  <a:srgbClr val="A9B7C6"/>
                </a:solidFill>
                <a:effectLst/>
                <a:latin typeface="JetBrains Mono"/>
              </a:rPr>
              <a:t> = </a:t>
            </a:r>
            <a:r>
              <a:rPr kumimoji="0" lang="es-US" altLang="es-US" sz="900" b="0" i="0" u="none" strike="noStrike" cap="none" normalizeH="0" baseline="0" dirty="0" err="1">
                <a:ln>
                  <a:noFill/>
                </a:ln>
                <a:solidFill>
                  <a:srgbClr val="A9B7C6"/>
                </a:solidFill>
                <a:effectLst/>
                <a:latin typeface="JetBrains Mono"/>
              </a:rPr>
              <a:t>ColaA.eliminar</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a:ln>
                  <a:noFill/>
                </a:ln>
                <a:solidFill>
                  <a:srgbClr val="CC7832"/>
                </a:solidFill>
                <a:effectLst/>
                <a:latin typeface="JetBrains Mono"/>
              </a:rPr>
              <a:t>;</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if</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err="1">
                <a:ln>
                  <a:noFill/>
                </a:ln>
                <a:solidFill>
                  <a:srgbClr val="A9B7C6"/>
                </a:solidFill>
                <a:effectLst/>
                <a:latin typeface="JetBrains Mono"/>
              </a:rPr>
              <a:t>ClienteElim.getNombres</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err="1">
                <a:ln>
                  <a:noFill/>
                </a:ln>
                <a:solidFill>
                  <a:srgbClr val="A9B7C6"/>
                </a:solidFill>
                <a:effectLst/>
                <a:latin typeface="JetBrains Mono"/>
              </a:rPr>
              <a:t>equals</a:t>
            </a:r>
            <a:r>
              <a:rPr kumimoji="0" lang="es-US" altLang="es-US" sz="900" b="0" i="0" u="none" strike="noStrike" cap="none" normalizeH="0" baseline="0" dirty="0">
                <a:ln>
                  <a:noFill/>
                </a:ln>
                <a:solidFill>
                  <a:srgbClr val="A9B7C6"/>
                </a:solidFill>
                <a:effectLst/>
                <a:latin typeface="JetBrains Mono"/>
              </a:rPr>
              <a:t>(Nombre) )</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A9B7C6"/>
                </a:solidFill>
                <a:effectLst/>
                <a:latin typeface="JetBrains Mono"/>
              </a:rPr>
              <a:t>ColaB.insertar</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err="1">
                <a:ln>
                  <a:noFill/>
                </a:ln>
                <a:solidFill>
                  <a:srgbClr val="A9B7C6"/>
                </a:solidFill>
                <a:effectLst/>
                <a:latin typeface="JetBrains Mono"/>
              </a:rPr>
              <a:t>ClienteElim</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a:ln>
                  <a:noFill/>
                </a:ln>
                <a:solidFill>
                  <a:srgbClr val="CC7832"/>
                </a:solidFill>
                <a:effectLst/>
                <a:latin typeface="JetBrains Mono"/>
              </a:rPr>
              <a:t>;</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a:ln>
                  <a:noFill/>
                </a:ln>
                <a:solidFill>
                  <a:srgbClr val="A9B7C6"/>
                </a:solidFill>
                <a:effectLst/>
                <a:latin typeface="JetBrains Mono"/>
              </a:rPr>
              <a:t>}</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else</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a:ln>
                  <a:noFill/>
                </a:ln>
                <a:solidFill>
                  <a:srgbClr val="A9B7C6"/>
                </a:solidFill>
                <a:effectLst/>
                <a:latin typeface="JetBrains Mono"/>
              </a:rPr>
              <a:t>{</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A9B7C6"/>
                </a:solidFill>
                <a:effectLst/>
                <a:latin typeface="JetBrains Mono"/>
              </a:rPr>
              <a:t>ColaA.insertar</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err="1">
                <a:ln>
                  <a:noFill/>
                </a:ln>
                <a:solidFill>
                  <a:srgbClr val="A9B7C6"/>
                </a:solidFill>
                <a:effectLst/>
                <a:latin typeface="JetBrains Mono"/>
              </a:rPr>
              <a:t>ClienteElim</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a:ln>
                  <a:noFill/>
                </a:ln>
                <a:solidFill>
                  <a:srgbClr val="CC7832"/>
                </a:solidFill>
                <a:effectLst/>
                <a:latin typeface="JetBrains Mono"/>
              </a:rPr>
              <a:t>;</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a:ln>
                  <a:noFill/>
                </a:ln>
                <a:solidFill>
                  <a:srgbClr val="A9B7C6"/>
                </a:solidFill>
                <a:effectLst/>
                <a:latin typeface="JetBrains Mono"/>
              </a:rPr>
              <a:t>}</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for</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err="1">
                <a:ln>
                  <a:noFill/>
                </a:ln>
                <a:solidFill>
                  <a:srgbClr val="CC7832"/>
                </a:solidFill>
                <a:effectLst/>
                <a:latin typeface="JetBrains Mono"/>
              </a:rPr>
              <a:t>int</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a:ln>
                  <a:noFill/>
                </a:ln>
                <a:solidFill>
                  <a:srgbClr val="A9B7C6"/>
                </a:solidFill>
                <a:effectLst/>
                <a:latin typeface="JetBrains Mono"/>
              </a:rPr>
              <a:t>i = </a:t>
            </a:r>
            <a:r>
              <a:rPr kumimoji="0" lang="es-US" altLang="es-US" sz="900" b="0" i="0" u="none" strike="noStrike" cap="none" normalizeH="0" baseline="0" dirty="0">
                <a:ln>
                  <a:noFill/>
                </a:ln>
                <a:solidFill>
                  <a:srgbClr val="6897BB"/>
                </a:solidFill>
                <a:effectLst/>
                <a:latin typeface="JetBrains Mono"/>
              </a:rPr>
              <a:t>1</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a:ln>
                  <a:noFill/>
                </a:ln>
                <a:solidFill>
                  <a:srgbClr val="A9B7C6"/>
                </a:solidFill>
                <a:effectLst/>
                <a:latin typeface="JetBrains Mono"/>
              </a:rPr>
              <a:t>i &lt;= </a:t>
            </a:r>
            <a:r>
              <a:rPr kumimoji="0" lang="es-US" altLang="es-US" sz="900" b="0" i="0" u="none" strike="noStrike" cap="none" normalizeH="0" baseline="0" dirty="0" err="1">
                <a:ln>
                  <a:noFill/>
                </a:ln>
                <a:solidFill>
                  <a:srgbClr val="A9B7C6"/>
                </a:solidFill>
                <a:effectLst/>
                <a:latin typeface="JetBrains Mono"/>
              </a:rPr>
              <a:t>ElemColaB</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a:ln>
                  <a:noFill/>
                </a:ln>
                <a:solidFill>
                  <a:srgbClr val="A9B7C6"/>
                </a:solidFill>
                <a:effectLst/>
                <a:latin typeface="JetBrains Mono"/>
              </a:rPr>
              <a:t>i++)</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A9B7C6"/>
                </a:solidFill>
                <a:effectLst/>
                <a:latin typeface="JetBrains Mono"/>
              </a:rPr>
              <a:t>ClienteElim</a:t>
            </a:r>
            <a:r>
              <a:rPr kumimoji="0" lang="es-US" altLang="es-US" sz="900" b="0" i="0" u="none" strike="noStrike" cap="none" normalizeH="0" baseline="0" dirty="0">
                <a:ln>
                  <a:noFill/>
                </a:ln>
                <a:solidFill>
                  <a:srgbClr val="A9B7C6"/>
                </a:solidFill>
                <a:effectLst/>
                <a:latin typeface="JetBrains Mono"/>
              </a:rPr>
              <a:t> = </a:t>
            </a:r>
            <a:r>
              <a:rPr kumimoji="0" lang="es-US" altLang="es-US" sz="900" b="0" i="0" u="none" strike="noStrike" cap="none" normalizeH="0" baseline="0" dirty="0" err="1">
                <a:ln>
                  <a:noFill/>
                </a:ln>
                <a:solidFill>
                  <a:srgbClr val="A9B7C6"/>
                </a:solidFill>
                <a:effectLst/>
                <a:latin typeface="JetBrains Mono"/>
              </a:rPr>
              <a:t>ColaB.eliminar</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a:ln>
                  <a:noFill/>
                </a:ln>
                <a:solidFill>
                  <a:srgbClr val="CC7832"/>
                </a:solidFill>
                <a:effectLst/>
                <a:latin typeface="JetBrains Mono"/>
              </a:rPr>
              <a:t>;</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if</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err="1">
                <a:ln>
                  <a:noFill/>
                </a:ln>
                <a:solidFill>
                  <a:srgbClr val="A9B7C6"/>
                </a:solidFill>
                <a:effectLst/>
                <a:latin typeface="JetBrains Mono"/>
              </a:rPr>
              <a:t>ClienteElim.getNombres</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err="1">
                <a:ln>
                  <a:noFill/>
                </a:ln>
                <a:solidFill>
                  <a:srgbClr val="A9B7C6"/>
                </a:solidFill>
                <a:effectLst/>
                <a:latin typeface="JetBrains Mono"/>
              </a:rPr>
              <a:t>equals</a:t>
            </a:r>
            <a:r>
              <a:rPr kumimoji="0" lang="es-US" altLang="es-US" sz="900" b="0" i="0" u="none" strike="noStrike" cap="none" normalizeH="0" baseline="0" dirty="0">
                <a:ln>
                  <a:noFill/>
                </a:ln>
                <a:solidFill>
                  <a:srgbClr val="A9B7C6"/>
                </a:solidFill>
                <a:effectLst/>
                <a:latin typeface="JetBrains Mono"/>
              </a:rPr>
              <a:t>(Nombre) )</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A9B7C6"/>
                </a:solidFill>
                <a:effectLst/>
                <a:latin typeface="JetBrains Mono"/>
              </a:rPr>
              <a:t>ColaB.insertar</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err="1">
                <a:ln>
                  <a:noFill/>
                </a:ln>
                <a:solidFill>
                  <a:srgbClr val="A9B7C6"/>
                </a:solidFill>
                <a:effectLst/>
                <a:latin typeface="JetBrains Mono"/>
              </a:rPr>
              <a:t>ClienteElim</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a:ln>
                  <a:noFill/>
                </a:ln>
                <a:solidFill>
                  <a:srgbClr val="CC7832"/>
                </a:solidFill>
                <a:effectLst/>
                <a:latin typeface="JetBrains Mono"/>
              </a:rPr>
              <a:t>;</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a:ln>
                  <a:noFill/>
                </a:ln>
                <a:solidFill>
                  <a:srgbClr val="A9B7C6"/>
                </a:solidFill>
                <a:effectLst/>
                <a:latin typeface="JetBrains Mono"/>
              </a:rPr>
              <a:t>}</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else</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a:ln>
                  <a:noFill/>
                </a:ln>
                <a:solidFill>
                  <a:srgbClr val="A9B7C6"/>
                </a:solidFill>
                <a:effectLst/>
                <a:latin typeface="JetBrains Mono"/>
              </a:rPr>
              <a:t>{</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Aux2.insertar(</a:t>
            </a:r>
            <a:r>
              <a:rPr kumimoji="0" lang="es-US" altLang="es-US" sz="900" b="0" i="0" u="none" strike="noStrike" cap="none" normalizeH="0" baseline="0" dirty="0" err="1">
                <a:ln>
                  <a:noFill/>
                </a:ln>
                <a:solidFill>
                  <a:srgbClr val="A9B7C6"/>
                </a:solidFill>
                <a:effectLst/>
                <a:latin typeface="JetBrains Mono"/>
              </a:rPr>
              <a:t>ClienteElim</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a:ln>
                  <a:noFill/>
                </a:ln>
                <a:solidFill>
                  <a:srgbClr val="CC7832"/>
                </a:solidFill>
                <a:effectLst/>
                <a:latin typeface="JetBrains Mono"/>
              </a:rPr>
              <a:t>;</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a:ln>
                  <a:noFill/>
                </a:ln>
                <a:solidFill>
                  <a:srgbClr val="A9B7C6"/>
                </a:solidFill>
                <a:effectLst/>
                <a:latin typeface="JetBrains Mono"/>
              </a:rPr>
              <a:t>}</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A9B7C6"/>
                </a:solidFill>
                <a:effectLst/>
                <a:latin typeface="JetBrains Mono"/>
              </a:rPr>
              <a:t>ColaA.vaciar</a:t>
            </a:r>
            <a:r>
              <a:rPr kumimoji="0" lang="es-US" altLang="es-US" sz="900" b="0" i="0" u="none" strike="noStrike" cap="none" normalizeH="0" baseline="0" dirty="0">
                <a:ln>
                  <a:noFill/>
                </a:ln>
                <a:solidFill>
                  <a:srgbClr val="A9B7C6"/>
                </a:solidFill>
                <a:effectLst/>
                <a:latin typeface="JetBrains Mono"/>
              </a:rPr>
              <a:t>(Aux)</a:t>
            </a:r>
            <a:r>
              <a:rPr kumimoji="0" lang="es-US" altLang="es-US" sz="900" b="0" i="0" u="none" strike="noStrike" cap="none" normalizeH="0" baseline="0" dirty="0">
                <a:ln>
                  <a:noFill/>
                </a:ln>
                <a:solidFill>
                  <a:srgbClr val="CC7832"/>
                </a:solidFill>
                <a:effectLst/>
                <a:latin typeface="JetBrains Mono"/>
              </a:rPr>
              <a:t>;</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A9B7C6"/>
                </a:solidFill>
                <a:effectLst/>
                <a:latin typeface="JetBrains Mono"/>
              </a:rPr>
              <a:t>ColaB.vaciar</a:t>
            </a:r>
            <a:r>
              <a:rPr kumimoji="0" lang="es-US" altLang="es-US" sz="900" b="0" i="0" u="none" strike="noStrike" cap="none" normalizeH="0" baseline="0" dirty="0">
                <a:ln>
                  <a:noFill/>
                </a:ln>
                <a:solidFill>
                  <a:srgbClr val="A9B7C6"/>
                </a:solidFill>
                <a:effectLst/>
                <a:latin typeface="JetBrains Mono"/>
              </a:rPr>
              <a:t>(Aux2)</a:t>
            </a:r>
            <a:r>
              <a:rPr kumimoji="0" lang="es-US" altLang="es-US" sz="900" b="0" i="0" u="none" strike="noStrike" cap="none" normalizeH="0" baseline="0" dirty="0">
                <a:ln>
                  <a:noFill/>
                </a:ln>
                <a:solidFill>
                  <a:srgbClr val="CC7832"/>
                </a:solidFill>
                <a:effectLst/>
                <a:latin typeface="JetBrains Mono"/>
              </a:rPr>
              <a:t>;</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A9B7C6"/>
                </a:solidFill>
                <a:effectLst/>
                <a:latin typeface="JetBrains Mono"/>
              </a:rPr>
              <a:t>System.</a:t>
            </a:r>
            <a:r>
              <a:rPr kumimoji="0" lang="es-US" altLang="es-US" sz="900" b="0" i="1" u="none" strike="noStrike" cap="none" normalizeH="0" baseline="0" dirty="0" err="1">
                <a:ln>
                  <a:noFill/>
                </a:ln>
                <a:solidFill>
                  <a:srgbClr val="9876AA"/>
                </a:solidFill>
                <a:effectLst/>
                <a:latin typeface="JetBrains Mono"/>
              </a:rPr>
              <a:t>out</a:t>
            </a:r>
            <a:r>
              <a:rPr kumimoji="0" lang="es-US" altLang="es-US" sz="900" b="0" i="0" u="none" strike="noStrike" cap="none" normalizeH="0" baseline="0" dirty="0" err="1">
                <a:ln>
                  <a:noFill/>
                </a:ln>
                <a:solidFill>
                  <a:srgbClr val="A9B7C6"/>
                </a:solidFill>
                <a:effectLst/>
                <a:latin typeface="JetBrains Mono"/>
              </a:rPr>
              <a:t>.println</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a:ln>
                  <a:noFill/>
                </a:ln>
                <a:solidFill>
                  <a:srgbClr val="6A8759"/>
                </a:solidFill>
                <a:effectLst/>
                <a:latin typeface="JetBrains Mono"/>
              </a:rPr>
              <a:t>"--------------Clientes A-------------------------"</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a:ln>
                  <a:noFill/>
                </a:ln>
                <a:solidFill>
                  <a:srgbClr val="CC7832"/>
                </a:solidFill>
                <a:effectLst/>
                <a:latin typeface="JetBrains Mono"/>
              </a:rPr>
              <a:t>;</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A9B7C6"/>
                </a:solidFill>
                <a:effectLst/>
                <a:latin typeface="JetBrains Mono"/>
              </a:rPr>
              <a:t>ColaA.mostrar</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a:ln>
                  <a:noFill/>
                </a:ln>
                <a:solidFill>
                  <a:srgbClr val="CC7832"/>
                </a:solidFill>
                <a:effectLst/>
                <a:latin typeface="JetBrains Mono"/>
              </a:rPr>
              <a:t>;</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A9B7C6"/>
                </a:solidFill>
                <a:effectLst/>
                <a:latin typeface="JetBrains Mono"/>
              </a:rPr>
              <a:t>System.</a:t>
            </a:r>
            <a:r>
              <a:rPr kumimoji="0" lang="es-US" altLang="es-US" sz="900" b="0" i="1" u="none" strike="noStrike" cap="none" normalizeH="0" baseline="0" dirty="0" err="1">
                <a:ln>
                  <a:noFill/>
                </a:ln>
                <a:solidFill>
                  <a:srgbClr val="9876AA"/>
                </a:solidFill>
                <a:effectLst/>
                <a:latin typeface="JetBrains Mono"/>
              </a:rPr>
              <a:t>out</a:t>
            </a:r>
            <a:r>
              <a:rPr kumimoji="0" lang="es-US" altLang="es-US" sz="900" b="0" i="0" u="none" strike="noStrike" cap="none" normalizeH="0" baseline="0" dirty="0" err="1">
                <a:ln>
                  <a:noFill/>
                </a:ln>
                <a:solidFill>
                  <a:srgbClr val="A9B7C6"/>
                </a:solidFill>
                <a:effectLst/>
                <a:latin typeface="JetBrains Mono"/>
              </a:rPr>
              <a:t>.println</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a:ln>
                  <a:noFill/>
                </a:ln>
                <a:solidFill>
                  <a:srgbClr val="6A8759"/>
                </a:solidFill>
                <a:effectLst/>
                <a:latin typeface="JetBrains Mono"/>
              </a:rPr>
              <a:t>"--------------Clientes B-------------------------"</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a:ln>
                  <a:noFill/>
                </a:ln>
                <a:solidFill>
                  <a:srgbClr val="CC7832"/>
                </a:solidFill>
                <a:effectLst/>
                <a:latin typeface="JetBrains Mono"/>
              </a:rPr>
              <a:t>;</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A9B7C6"/>
                </a:solidFill>
                <a:effectLst/>
                <a:latin typeface="JetBrains Mono"/>
              </a:rPr>
              <a:t>ColaB.mostrar</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a:ln>
                  <a:noFill/>
                </a:ln>
                <a:solidFill>
                  <a:srgbClr val="CC7832"/>
                </a:solidFill>
                <a:effectLst/>
                <a:latin typeface="JetBrains Mono"/>
              </a:rPr>
              <a:t>;</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A9B7C6"/>
                </a:solidFill>
                <a:effectLst/>
                <a:latin typeface="JetBrains Mono"/>
              </a:rPr>
              <a:t>}</a:t>
            </a:r>
            <a:endParaRPr kumimoji="0" lang="es-US" altLang="es-US" sz="1800" b="0" i="0" u="none" strike="noStrike" cap="none" normalizeH="0" baseline="0" dirty="0">
              <a:ln>
                <a:noFill/>
              </a:ln>
              <a:solidFill>
                <a:schemeClr val="tx1"/>
              </a:solidFill>
              <a:effectLst/>
              <a:latin typeface="Arial" panose="020B0604020202020204" pitchFamily="34" charset="0"/>
            </a:endParaRPr>
          </a:p>
        </p:txBody>
      </p:sp>
      <p:sp>
        <p:nvSpPr>
          <p:cNvPr id="6" name="Rectangle 2">
            <a:extLst>
              <a:ext uri="{FF2B5EF4-FFF2-40B4-BE49-F238E27FC236}">
                <a16:creationId xmlns:a16="http://schemas.microsoft.com/office/drawing/2014/main" id="{ED1D300E-F6DD-3E10-8277-23E40BCA5930}"/>
              </a:ext>
            </a:extLst>
          </p:cNvPr>
          <p:cNvSpPr>
            <a:spLocks noChangeArrowheads="1"/>
          </p:cNvSpPr>
          <p:nvPr/>
        </p:nvSpPr>
        <p:spPr bwMode="auto">
          <a:xfrm>
            <a:off x="774700" y="6469792"/>
            <a:ext cx="4127500" cy="230832"/>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US" altLang="es-US" sz="900" b="0" i="1" u="none" strike="noStrike" cap="none" normalizeH="0" baseline="0">
                <a:ln>
                  <a:noFill/>
                </a:ln>
                <a:solidFill>
                  <a:srgbClr val="A9B7C6"/>
                </a:solidFill>
                <a:effectLst/>
                <a:latin typeface="JetBrains Mono"/>
              </a:rPr>
              <a:t>CambiarClientesDeDiferentesColas</a:t>
            </a:r>
            <a:r>
              <a:rPr kumimoji="0" lang="es-US" altLang="es-US" sz="900" b="0" i="0" u="none" strike="noStrike" cap="none" normalizeH="0" baseline="0">
                <a:ln>
                  <a:noFill/>
                </a:ln>
                <a:solidFill>
                  <a:srgbClr val="A9B7C6"/>
                </a:solidFill>
                <a:effectLst/>
                <a:latin typeface="JetBrains Mono"/>
              </a:rPr>
              <a:t>(NClientes</a:t>
            </a:r>
            <a:r>
              <a:rPr kumimoji="0" lang="es-US" altLang="es-US" sz="900" b="0" i="0" u="none" strike="noStrike" cap="none" normalizeH="0" baseline="0">
                <a:ln>
                  <a:noFill/>
                </a:ln>
                <a:solidFill>
                  <a:srgbClr val="CC7832"/>
                </a:solidFill>
                <a:effectLst/>
                <a:latin typeface="JetBrains Mono"/>
              </a:rPr>
              <a:t>, </a:t>
            </a:r>
            <a:r>
              <a:rPr kumimoji="0" lang="es-US" altLang="es-US" sz="900" b="0" i="0" u="none" strike="noStrike" cap="none" normalizeH="0" baseline="0">
                <a:ln>
                  <a:noFill/>
                </a:ln>
                <a:solidFill>
                  <a:srgbClr val="A9B7C6"/>
                </a:solidFill>
                <a:effectLst/>
                <a:latin typeface="JetBrains Mono"/>
              </a:rPr>
              <a:t>NClientes2</a:t>
            </a:r>
            <a:r>
              <a:rPr kumimoji="0" lang="es-US" altLang="es-US" sz="900" b="0" i="0" u="none" strike="noStrike" cap="none" normalizeH="0" baseline="0">
                <a:ln>
                  <a:noFill/>
                </a:ln>
                <a:solidFill>
                  <a:srgbClr val="CC7832"/>
                </a:solidFill>
                <a:effectLst/>
                <a:latin typeface="JetBrains Mono"/>
              </a:rPr>
              <a:t>, </a:t>
            </a:r>
            <a:r>
              <a:rPr kumimoji="0" lang="es-US" altLang="es-US" sz="900" b="0" i="0" u="none" strike="noStrike" cap="none" normalizeH="0" baseline="0">
                <a:ln>
                  <a:noFill/>
                </a:ln>
                <a:solidFill>
                  <a:srgbClr val="6A8759"/>
                </a:solidFill>
                <a:effectLst/>
                <a:latin typeface="JetBrains Mono"/>
              </a:rPr>
              <a:t>"Saul"</a:t>
            </a:r>
            <a:r>
              <a:rPr kumimoji="0" lang="es-US" altLang="es-US" sz="900" b="0" i="0" u="none" strike="noStrike" cap="none" normalizeH="0" baseline="0">
                <a:ln>
                  <a:noFill/>
                </a:ln>
                <a:solidFill>
                  <a:srgbClr val="A9B7C6"/>
                </a:solidFill>
                <a:effectLst/>
                <a:latin typeface="JetBrains Mono"/>
              </a:rPr>
              <a:t>)</a:t>
            </a:r>
            <a:r>
              <a:rPr kumimoji="0" lang="es-US" altLang="es-US" sz="900" b="0" i="0" u="none" strike="noStrike" cap="none" normalizeH="0" baseline="0">
                <a:ln>
                  <a:noFill/>
                </a:ln>
                <a:solidFill>
                  <a:srgbClr val="CC7832"/>
                </a:solidFill>
                <a:effectLst/>
                <a:latin typeface="JetBrains Mono"/>
              </a:rPr>
              <a:t>;</a:t>
            </a:r>
            <a:endParaRPr kumimoji="0" lang="es-US" altLang="es-US" sz="1800" b="0" i="0" u="none" strike="noStrike" cap="none" normalizeH="0" baseline="0">
              <a:ln>
                <a:noFill/>
              </a:ln>
              <a:solidFill>
                <a:schemeClr val="tx1"/>
              </a:solidFill>
              <a:effectLst/>
              <a:latin typeface="Arial" panose="020B0604020202020204" pitchFamily="34" charset="0"/>
            </a:endParaRPr>
          </a:p>
        </p:txBody>
      </p:sp>
      <p:pic>
        <p:nvPicPr>
          <p:cNvPr id="11" name="Imagen 10" descr="Texto&#10;&#10;Descripción generada automáticamente">
            <a:extLst>
              <a:ext uri="{FF2B5EF4-FFF2-40B4-BE49-F238E27FC236}">
                <a16:creationId xmlns:a16="http://schemas.microsoft.com/office/drawing/2014/main" id="{7E5E21E1-8F24-E7BE-6549-0B842D97BFC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29100" y="1453830"/>
            <a:ext cx="2815590" cy="4917460"/>
          </a:xfrm>
          <a:prstGeom prst="rect">
            <a:avLst/>
          </a:prstGeom>
        </p:spPr>
      </p:pic>
      <p:pic>
        <p:nvPicPr>
          <p:cNvPr id="14" name="Imagen 13" descr="Texto&#10;&#10;Descripción generada automáticamente">
            <a:extLst>
              <a:ext uri="{FF2B5EF4-FFF2-40B4-BE49-F238E27FC236}">
                <a16:creationId xmlns:a16="http://schemas.microsoft.com/office/drawing/2014/main" id="{C2AC205E-5917-B046-7290-42682A4819C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43377" y="1443759"/>
            <a:ext cx="2726123" cy="4925238"/>
          </a:xfrm>
          <a:prstGeom prst="rect">
            <a:avLst/>
          </a:prstGeom>
        </p:spPr>
      </p:pic>
      <p:pic>
        <p:nvPicPr>
          <p:cNvPr id="18" name="Imagen 17" descr="Texto&#10;&#10;Descripción generada automáticamente">
            <a:extLst>
              <a:ext uri="{FF2B5EF4-FFF2-40B4-BE49-F238E27FC236}">
                <a16:creationId xmlns:a16="http://schemas.microsoft.com/office/drawing/2014/main" id="{EA392F87-0EF5-ADA0-816B-BC62EBA4499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205352" y="1443759"/>
            <a:ext cx="1750796" cy="2181962"/>
          </a:xfrm>
          <a:prstGeom prst="rect">
            <a:avLst/>
          </a:prstGeom>
        </p:spPr>
      </p:pic>
    </p:spTree>
    <p:extLst>
      <p:ext uri="{BB962C8B-B14F-4D97-AF65-F5344CB8AC3E}">
        <p14:creationId xmlns:p14="http://schemas.microsoft.com/office/powerpoint/2010/main" val="6211687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Forma libre: forma 58">
            <a:extLst>
              <a:ext uri="{FF2B5EF4-FFF2-40B4-BE49-F238E27FC236}">
                <a16:creationId xmlns:a16="http://schemas.microsoft.com/office/drawing/2014/main" id="{E76FB5C4-C6AA-2FDD-C26E-9C648B4EB134}"/>
              </a:ext>
            </a:extLst>
          </p:cNvPr>
          <p:cNvSpPr/>
          <p:nvPr/>
        </p:nvSpPr>
        <p:spPr>
          <a:xfrm flipV="1">
            <a:off x="0" y="-18777"/>
            <a:ext cx="12192000" cy="6876777"/>
          </a:xfrm>
          <a:custGeom>
            <a:avLst/>
            <a:gdLst>
              <a:gd name="connsiteX0" fmla="*/ 12191999 w 12192000"/>
              <a:gd name="connsiteY0" fmla="*/ 4412376 h 6876777"/>
              <a:gd name="connsiteX1" fmla="*/ 12191999 w 12192000"/>
              <a:gd name="connsiteY1" fmla="*/ 6876777 h 6876777"/>
              <a:gd name="connsiteX2" fmla="*/ 11711523 w 12192000"/>
              <a:gd name="connsiteY2" fmla="*/ 6876777 h 6876777"/>
              <a:gd name="connsiteX3" fmla="*/ 10719561 w 12192000"/>
              <a:gd name="connsiteY3" fmla="*/ 5884815 h 6876777"/>
              <a:gd name="connsiteX4" fmla="*/ 1642730 w 12192000"/>
              <a:gd name="connsiteY4" fmla="*/ 3915155 h 6876777"/>
              <a:gd name="connsiteX5" fmla="*/ 3028255 w 12192000"/>
              <a:gd name="connsiteY5" fmla="*/ 5300680 h 6876777"/>
              <a:gd name="connsiteX6" fmla="*/ 3028256 w 12192000"/>
              <a:gd name="connsiteY6" fmla="*/ 5300681 h 6876777"/>
              <a:gd name="connsiteX7" fmla="*/ 1452160 w 12192000"/>
              <a:gd name="connsiteY7" fmla="*/ 6876777 h 6876777"/>
              <a:gd name="connsiteX8" fmla="*/ 0 w 12192000"/>
              <a:gd name="connsiteY8" fmla="*/ 6876777 h 6876777"/>
              <a:gd name="connsiteX9" fmla="*/ 0 w 12192000"/>
              <a:gd name="connsiteY9" fmla="*/ 5557886 h 6876777"/>
              <a:gd name="connsiteX10" fmla="*/ 930972 w 12192000"/>
              <a:gd name="connsiteY10" fmla="*/ 1460847 h 6876777"/>
              <a:gd name="connsiteX11" fmla="*/ 2316496 w 12192000"/>
              <a:gd name="connsiteY11" fmla="*/ 2846370 h 6876777"/>
              <a:gd name="connsiteX12" fmla="*/ 0 w 12192000"/>
              <a:gd name="connsiteY12" fmla="*/ 5162869 h 6876777"/>
              <a:gd name="connsiteX13" fmla="*/ 0 w 12192000"/>
              <a:gd name="connsiteY13" fmla="*/ 2391818 h 6876777"/>
              <a:gd name="connsiteX14" fmla="*/ 12191999 w 12192000"/>
              <a:gd name="connsiteY14" fmla="*/ 1246308 h 6876777"/>
              <a:gd name="connsiteX15" fmla="*/ 12191999 w 12192000"/>
              <a:gd name="connsiteY15" fmla="*/ 4017358 h 6876777"/>
              <a:gd name="connsiteX16" fmla="*/ 11393328 w 12192000"/>
              <a:gd name="connsiteY16" fmla="*/ 4816030 h 6876777"/>
              <a:gd name="connsiteX17" fmla="*/ 10007803 w 12192000"/>
              <a:gd name="connsiteY17" fmla="*/ 3430505 h 6876777"/>
              <a:gd name="connsiteX18" fmla="*/ 10327506 w 12192000"/>
              <a:gd name="connsiteY18" fmla="*/ 1 h 6876777"/>
              <a:gd name="connsiteX19" fmla="*/ 12192000 w 12192000"/>
              <a:gd name="connsiteY19" fmla="*/ 1 h 6876777"/>
              <a:gd name="connsiteX20" fmla="*/ 12192000 w 12192000"/>
              <a:gd name="connsiteY20" fmla="*/ 906559 h 6876777"/>
              <a:gd name="connsiteX21" fmla="*/ 10840671 w 12192000"/>
              <a:gd name="connsiteY21" fmla="*/ 2257888 h 6876777"/>
              <a:gd name="connsiteX22" fmla="*/ 9455145 w 12192000"/>
              <a:gd name="connsiteY22" fmla="*/ 872362 h 6876777"/>
              <a:gd name="connsiteX23" fmla="*/ 1 w 12192000"/>
              <a:gd name="connsiteY23" fmla="*/ 0 h 6876777"/>
              <a:gd name="connsiteX24" fmla="*/ 1475613 w 12192000"/>
              <a:gd name="connsiteY24" fmla="*/ 0 h 6876777"/>
              <a:gd name="connsiteX25" fmla="*/ 1763840 w 12192000"/>
              <a:gd name="connsiteY25" fmla="*/ 288227 h 6876777"/>
              <a:gd name="connsiteX26" fmla="*/ 1 w 12192000"/>
              <a:gd name="connsiteY26" fmla="*/ 2052067 h 6876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2192000" h="6876777">
                <a:moveTo>
                  <a:pt x="12191999" y="4412376"/>
                </a:moveTo>
                <a:lnTo>
                  <a:pt x="12191999" y="6876777"/>
                </a:lnTo>
                <a:lnTo>
                  <a:pt x="11711523" y="6876777"/>
                </a:lnTo>
                <a:lnTo>
                  <a:pt x="10719561" y="5884815"/>
                </a:lnTo>
                <a:close/>
                <a:moveTo>
                  <a:pt x="1642730" y="3915155"/>
                </a:moveTo>
                <a:lnTo>
                  <a:pt x="3028255" y="5300680"/>
                </a:lnTo>
                <a:lnTo>
                  <a:pt x="3028256" y="5300681"/>
                </a:lnTo>
                <a:lnTo>
                  <a:pt x="1452160" y="6876777"/>
                </a:lnTo>
                <a:lnTo>
                  <a:pt x="0" y="6876777"/>
                </a:lnTo>
                <a:lnTo>
                  <a:pt x="0" y="5557886"/>
                </a:lnTo>
                <a:close/>
                <a:moveTo>
                  <a:pt x="930972" y="1460847"/>
                </a:moveTo>
                <a:lnTo>
                  <a:pt x="2316496" y="2846370"/>
                </a:lnTo>
                <a:lnTo>
                  <a:pt x="0" y="5162869"/>
                </a:lnTo>
                <a:lnTo>
                  <a:pt x="0" y="2391818"/>
                </a:lnTo>
                <a:close/>
                <a:moveTo>
                  <a:pt x="12191999" y="1246308"/>
                </a:moveTo>
                <a:lnTo>
                  <a:pt x="12191999" y="4017358"/>
                </a:lnTo>
                <a:lnTo>
                  <a:pt x="11393328" y="4816030"/>
                </a:lnTo>
                <a:lnTo>
                  <a:pt x="10007803" y="3430505"/>
                </a:lnTo>
                <a:close/>
                <a:moveTo>
                  <a:pt x="10327506" y="1"/>
                </a:moveTo>
                <a:lnTo>
                  <a:pt x="12192000" y="1"/>
                </a:lnTo>
                <a:lnTo>
                  <a:pt x="12192000" y="906559"/>
                </a:lnTo>
                <a:lnTo>
                  <a:pt x="10840671" y="2257888"/>
                </a:lnTo>
                <a:lnTo>
                  <a:pt x="9455145" y="872362"/>
                </a:lnTo>
                <a:close/>
                <a:moveTo>
                  <a:pt x="1" y="0"/>
                </a:moveTo>
                <a:lnTo>
                  <a:pt x="1475613" y="0"/>
                </a:lnTo>
                <a:lnTo>
                  <a:pt x="1763840" y="288227"/>
                </a:lnTo>
                <a:lnTo>
                  <a:pt x="1" y="2052067"/>
                </a:lnTo>
                <a:close/>
              </a:path>
            </a:pathLst>
          </a:custGeom>
          <a:blipFill dpi="0" rotWithShape="1">
            <a:blip r:embed="rId2">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endParaRPr lang="es-ES" dirty="0"/>
          </a:p>
        </p:txBody>
      </p:sp>
      <p:sp>
        <p:nvSpPr>
          <p:cNvPr id="11" name="CuadroTexto 10">
            <a:extLst>
              <a:ext uri="{FF2B5EF4-FFF2-40B4-BE49-F238E27FC236}">
                <a16:creationId xmlns:a16="http://schemas.microsoft.com/office/drawing/2014/main" id="{3D0A4287-03CB-C4EC-FD83-A34FE0514F1A}"/>
              </a:ext>
            </a:extLst>
          </p:cNvPr>
          <p:cNvSpPr txBox="1"/>
          <p:nvPr/>
        </p:nvSpPr>
        <p:spPr>
          <a:xfrm>
            <a:off x="3047246" y="2844224"/>
            <a:ext cx="6097508" cy="1169551"/>
          </a:xfrm>
          <a:prstGeom prst="rect">
            <a:avLst/>
          </a:prstGeom>
          <a:noFill/>
        </p:spPr>
        <p:txBody>
          <a:bodyPr wrap="square">
            <a:spAutoFit/>
          </a:bodyPr>
          <a:lstStyle/>
          <a:p>
            <a:pPr algn="ctr"/>
            <a:r>
              <a:rPr lang="es-ES" sz="7000" dirty="0">
                <a:solidFill>
                  <a:srgbClr val="502BA9"/>
                </a:solidFill>
                <a:latin typeface="Algerian" panose="04020705040A02060702" pitchFamily="82" charset="0"/>
              </a:rPr>
              <a:t>Fin</a:t>
            </a:r>
            <a:r>
              <a:rPr lang="es-ES" dirty="0"/>
              <a:t> </a:t>
            </a:r>
          </a:p>
        </p:txBody>
      </p:sp>
    </p:spTree>
    <p:extLst>
      <p:ext uri="{BB962C8B-B14F-4D97-AF65-F5344CB8AC3E}">
        <p14:creationId xmlns:p14="http://schemas.microsoft.com/office/powerpoint/2010/main" val="14940325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Forma libre: forma 58">
            <a:extLst>
              <a:ext uri="{FF2B5EF4-FFF2-40B4-BE49-F238E27FC236}">
                <a16:creationId xmlns:a16="http://schemas.microsoft.com/office/drawing/2014/main" id="{E76FB5C4-C6AA-2FDD-C26E-9C648B4EB134}"/>
              </a:ext>
            </a:extLst>
          </p:cNvPr>
          <p:cNvSpPr/>
          <p:nvPr/>
        </p:nvSpPr>
        <p:spPr>
          <a:xfrm flipV="1">
            <a:off x="0" y="-18777"/>
            <a:ext cx="12192000" cy="6876777"/>
          </a:xfrm>
          <a:custGeom>
            <a:avLst/>
            <a:gdLst>
              <a:gd name="connsiteX0" fmla="*/ 12191999 w 12192000"/>
              <a:gd name="connsiteY0" fmla="*/ 4412376 h 6876777"/>
              <a:gd name="connsiteX1" fmla="*/ 12191999 w 12192000"/>
              <a:gd name="connsiteY1" fmla="*/ 6876777 h 6876777"/>
              <a:gd name="connsiteX2" fmla="*/ 11711523 w 12192000"/>
              <a:gd name="connsiteY2" fmla="*/ 6876777 h 6876777"/>
              <a:gd name="connsiteX3" fmla="*/ 10719561 w 12192000"/>
              <a:gd name="connsiteY3" fmla="*/ 5884815 h 6876777"/>
              <a:gd name="connsiteX4" fmla="*/ 1642730 w 12192000"/>
              <a:gd name="connsiteY4" fmla="*/ 3915155 h 6876777"/>
              <a:gd name="connsiteX5" fmla="*/ 3028255 w 12192000"/>
              <a:gd name="connsiteY5" fmla="*/ 5300680 h 6876777"/>
              <a:gd name="connsiteX6" fmla="*/ 3028256 w 12192000"/>
              <a:gd name="connsiteY6" fmla="*/ 5300681 h 6876777"/>
              <a:gd name="connsiteX7" fmla="*/ 1452160 w 12192000"/>
              <a:gd name="connsiteY7" fmla="*/ 6876777 h 6876777"/>
              <a:gd name="connsiteX8" fmla="*/ 0 w 12192000"/>
              <a:gd name="connsiteY8" fmla="*/ 6876777 h 6876777"/>
              <a:gd name="connsiteX9" fmla="*/ 0 w 12192000"/>
              <a:gd name="connsiteY9" fmla="*/ 5557886 h 6876777"/>
              <a:gd name="connsiteX10" fmla="*/ 930972 w 12192000"/>
              <a:gd name="connsiteY10" fmla="*/ 1460847 h 6876777"/>
              <a:gd name="connsiteX11" fmla="*/ 2316496 w 12192000"/>
              <a:gd name="connsiteY11" fmla="*/ 2846370 h 6876777"/>
              <a:gd name="connsiteX12" fmla="*/ 0 w 12192000"/>
              <a:gd name="connsiteY12" fmla="*/ 5162869 h 6876777"/>
              <a:gd name="connsiteX13" fmla="*/ 0 w 12192000"/>
              <a:gd name="connsiteY13" fmla="*/ 2391818 h 6876777"/>
              <a:gd name="connsiteX14" fmla="*/ 12191999 w 12192000"/>
              <a:gd name="connsiteY14" fmla="*/ 1246308 h 6876777"/>
              <a:gd name="connsiteX15" fmla="*/ 12191999 w 12192000"/>
              <a:gd name="connsiteY15" fmla="*/ 4017358 h 6876777"/>
              <a:gd name="connsiteX16" fmla="*/ 11393328 w 12192000"/>
              <a:gd name="connsiteY16" fmla="*/ 4816030 h 6876777"/>
              <a:gd name="connsiteX17" fmla="*/ 10007803 w 12192000"/>
              <a:gd name="connsiteY17" fmla="*/ 3430505 h 6876777"/>
              <a:gd name="connsiteX18" fmla="*/ 10327506 w 12192000"/>
              <a:gd name="connsiteY18" fmla="*/ 1 h 6876777"/>
              <a:gd name="connsiteX19" fmla="*/ 12192000 w 12192000"/>
              <a:gd name="connsiteY19" fmla="*/ 1 h 6876777"/>
              <a:gd name="connsiteX20" fmla="*/ 12192000 w 12192000"/>
              <a:gd name="connsiteY20" fmla="*/ 906559 h 6876777"/>
              <a:gd name="connsiteX21" fmla="*/ 10840671 w 12192000"/>
              <a:gd name="connsiteY21" fmla="*/ 2257888 h 6876777"/>
              <a:gd name="connsiteX22" fmla="*/ 9455145 w 12192000"/>
              <a:gd name="connsiteY22" fmla="*/ 872362 h 6876777"/>
              <a:gd name="connsiteX23" fmla="*/ 1 w 12192000"/>
              <a:gd name="connsiteY23" fmla="*/ 0 h 6876777"/>
              <a:gd name="connsiteX24" fmla="*/ 1475613 w 12192000"/>
              <a:gd name="connsiteY24" fmla="*/ 0 h 6876777"/>
              <a:gd name="connsiteX25" fmla="*/ 1763840 w 12192000"/>
              <a:gd name="connsiteY25" fmla="*/ 288227 h 6876777"/>
              <a:gd name="connsiteX26" fmla="*/ 1 w 12192000"/>
              <a:gd name="connsiteY26" fmla="*/ 2052067 h 6876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2192000" h="6876777">
                <a:moveTo>
                  <a:pt x="12191999" y="4412376"/>
                </a:moveTo>
                <a:lnTo>
                  <a:pt x="12191999" y="6876777"/>
                </a:lnTo>
                <a:lnTo>
                  <a:pt x="11711523" y="6876777"/>
                </a:lnTo>
                <a:lnTo>
                  <a:pt x="10719561" y="5884815"/>
                </a:lnTo>
                <a:close/>
                <a:moveTo>
                  <a:pt x="1642730" y="3915155"/>
                </a:moveTo>
                <a:lnTo>
                  <a:pt x="3028255" y="5300680"/>
                </a:lnTo>
                <a:lnTo>
                  <a:pt x="3028256" y="5300681"/>
                </a:lnTo>
                <a:lnTo>
                  <a:pt x="1452160" y="6876777"/>
                </a:lnTo>
                <a:lnTo>
                  <a:pt x="0" y="6876777"/>
                </a:lnTo>
                <a:lnTo>
                  <a:pt x="0" y="5557886"/>
                </a:lnTo>
                <a:close/>
                <a:moveTo>
                  <a:pt x="930972" y="1460847"/>
                </a:moveTo>
                <a:lnTo>
                  <a:pt x="2316496" y="2846370"/>
                </a:lnTo>
                <a:lnTo>
                  <a:pt x="0" y="5162869"/>
                </a:lnTo>
                <a:lnTo>
                  <a:pt x="0" y="2391818"/>
                </a:lnTo>
                <a:close/>
                <a:moveTo>
                  <a:pt x="12191999" y="1246308"/>
                </a:moveTo>
                <a:lnTo>
                  <a:pt x="12191999" y="4017358"/>
                </a:lnTo>
                <a:lnTo>
                  <a:pt x="11393328" y="4816030"/>
                </a:lnTo>
                <a:lnTo>
                  <a:pt x="10007803" y="3430505"/>
                </a:lnTo>
                <a:close/>
                <a:moveTo>
                  <a:pt x="10327506" y="1"/>
                </a:moveTo>
                <a:lnTo>
                  <a:pt x="12192000" y="1"/>
                </a:lnTo>
                <a:lnTo>
                  <a:pt x="12192000" y="906559"/>
                </a:lnTo>
                <a:lnTo>
                  <a:pt x="10840671" y="2257888"/>
                </a:lnTo>
                <a:lnTo>
                  <a:pt x="9455145" y="872362"/>
                </a:lnTo>
                <a:close/>
                <a:moveTo>
                  <a:pt x="1" y="0"/>
                </a:moveTo>
                <a:lnTo>
                  <a:pt x="1475613" y="0"/>
                </a:lnTo>
                <a:lnTo>
                  <a:pt x="1763840" y="288227"/>
                </a:lnTo>
                <a:lnTo>
                  <a:pt x="1" y="2052067"/>
                </a:lnTo>
                <a:close/>
              </a:path>
            </a:pathLst>
          </a:custGeom>
          <a:blipFill dpi="0" rotWithShape="1">
            <a:blip r:embed="rId2">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endParaRPr lang="es-ES" dirty="0"/>
          </a:p>
        </p:txBody>
      </p:sp>
      <p:sp>
        <p:nvSpPr>
          <p:cNvPr id="61" name="CuadroTexto 60">
            <a:extLst>
              <a:ext uri="{FF2B5EF4-FFF2-40B4-BE49-F238E27FC236}">
                <a16:creationId xmlns:a16="http://schemas.microsoft.com/office/drawing/2014/main" id="{1749A11D-9C1F-B207-CCB3-7053710D8C32}"/>
              </a:ext>
            </a:extLst>
          </p:cNvPr>
          <p:cNvSpPr txBox="1"/>
          <p:nvPr/>
        </p:nvSpPr>
        <p:spPr>
          <a:xfrm>
            <a:off x="3047246" y="786057"/>
            <a:ext cx="6097508" cy="646331"/>
          </a:xfrm>
          <a:prstGeom prst="rect">
            <a:avLst/>
          </a:prstGeom>
          <a:noFill/>
        </p:spPr>
        <p:txBody>
          <a:bodyPr wrap="square">
            <a:spAutoFit/>
          </a:bodyPr>
          <a:lstStyle/>
          <a:p>
            <a:pPr marL="342900" indent="-342900">
              <a:buAutoNum type="arabicPeriod"/>
            </a:pPr>
            <a:r>
              <a:rPr lang="es-ES" dirty="0">
                <a:solidFill>
                  <a:srgbClr val="8E227A"/>
                </a:solidFill>
              </a:rPr>
              <a:t>¿A que se refiere cuando se habla de ESTRUCTURA DE DATOS?    </a:t>
            </a:r>
          </a:p>
        </p:txBody>
      </p:sp>
      <p:sp>
        <p:nvSpPr>
          <p:cNvPr id="3" name="CuadroTexto 2">
            <a:extLst>
              <a:ext uri="{FF2B5EF4-FFF2-40B4-BE49-F238E27FC236}">
                <a16:creationId xmlns:a16="http://schemas.microsoft.com/office/drawing/2014/main" id="{4AC97CFA-2F1F-E71B-32FE-F5E931C1C493}"/>
              </a:ext>
            </a:extLst>
          </p:cNvPr>
          <p:cNvSpPr txBox="1"/>
          <p:nvPr/>
        </p:nvSpPr>
        <p:spPr>
          <a:xfrm>
            <a:off x="2880887" y="1971972"/>
            <a:ext cx="7797800" cy="1200329"/>
          </a:xfrm>
          <a:prstGeom prst="rect">
            <a:avLst/>
          </a:prstGeom>
          <a:noFill/>
        </p:spPr>
        <p:txBody>
          <a:bodyPr wrap="square">
            <a:spAutoFit/>
          </a:bodyPr>
          <a:lstStyle/>
          <a:p>
            <a:r>
              <a:rPr lang="es-ES" dirty="0">
                <a:solidFill>
                  <a:srgbClr val="00B0F0"/>
                </a:solidFill>
              </a:rPr>
              <a:t>A un ámbito de la informática, y que las estructuras de datos son aquellas que nos permiten, como desarrolladores, organizar la información de manera eficiente, y en definitiva diseñar la solución correcta para un determinado problema.</a:t>
            </a:r>
            <a:endParaRPr lang="es-US" dirty="0">
              <a:solidFill>
                <a:srgbClr val="00B0F0"/>
              </a:solidFill>
            </a:endParaRPr>
          </a:p>
        </p:txBody>
      </p:sp>
      <p:sp>
        <p:nvSpPr>
          <p:cNvPr id="5" name="CuadroTexto 4">
            <a:extLst>
              <a:ext uri="{FF2B5EF4-FFF2-40B4-BE49-F238E27FC236}">
                <a16:creationId xmlns:a16="http://schemas.microsoft.com/office/drawing/2014/main" id="{B2B138F1-E564-4197-7714-FBF3C41B1D8A}"/>
              </a:ext>
            </a:extLst>
          </p:cNvPr>
          <p:cNvSpPr txBox="1"/>
          <p:nvPr/>
        </p:nvSpPr>
        <p:spPr>
          <a:xfrm>
            <a:off x="2715787" y="3685700"/>
            <a:ext cx="6096000" cy="369332"/>
          </a:xfrm>
          <a:prstGeom prst="rect">
            <a:avLst/>
          </a:prstGeom>
          <a:noFill/>
        </p:spPr>
        <p:txBody>
          <a:bodyPr wrap="square">
            <a:spAutoFit/>
          </a:bodyPr>
          <a:lstStyle/>
          <a:p>
            <a:r>
              <a:rPr lang="es-US" dirty="0">
                <a:solidFill>
                  <a:srgbClr val="8E227A"/>
                </a:solidFill>
              </a:rPr>
              <a:t>2.  ¿Que significa FIFO?</a:t>
            </a:r>
          </a:p>
        </p:txBody>
      </p:sp>
      <p:sp>
        <p:nvSpPr>
          <p:cNvPr id="9" name="CuadroTexto 8">
            <a:extLst>
              <a:ext uri="{FF2B5EF4-FFF2-40B4-BE49-F238E27FC236}">
                <a16:creationId xmlns:a16="http://schemas.microsoft.com/office/drawing/2014/main" id="{751E18D6-4496-DFEF-76C4-EA97C3ABACAD}"/>
              </a:ext>
            </a:extLst>
          </p:cNvPr>
          <p:cNvSpPr txBox="1"/>
          <p:nvPr/>
        </p:nvSpPr>
        <p:spPr>
          <a:xfrm>
            <a:off x="2537233" y="4414986"/>
            <a:ext cx="6934200" cy="1200329"/>
          </a:xfrm>
          <a:prstGeom prst="rect">
            <a:avLst/>
          </a:prstGeom>
          <a:noFill/>
        </p:spPr>
        <p:txBody>
          <a:bodyPr wrap="square">
            <a:spAutoFit/>
          </a:bodyPr>
          <a:lstStyle/>
          <a:p>
            <a:r>
              <a:rPr lang="es-US" dirty="0">
                <a:solidFill>
                  <a:srgbClr val="00B0F0"/>
                </a:solidFill>
              </a:rPr>
              <a:t>El método de gestión de inventarios FIFO (First in, First out, en sus siglas en inglés) o PEPS (Primero en Entrar, Primero en Salir), es junto con el método LIFO (Last in, First out), una herramienta muy utilizada en la gestión del almacén.</a:t>
            </a:r>
          </a:p>
        </p:txBody>
      </p:sp>
    </p:spTree>
    <p:extLst>
      <p:ext uri="{BB962C8B-B14F-4D97-AF65-F5344CB8AC3E}">
        <p14:creationId xmlns:p14="http://schemas.microsoft.com/office/powerpoint/2010/main" val="21259613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Forma libre: forma 58">
            <a:extLst>
              <a:ext uri="{FF2B5EF4-FFF2-40B4-BE49-F238E27FC236}">
                <a16:creationId xmlns:a16="http://schemas.microsoft.com/office/drawing/2014/main" id="{E76FB5C4-C6AA-2FDD-C26E-9C648B4EB134}"/>
              </a:ext>
            </a:extLst>
          </p:cNvPr>
          <p:cNvSpPr/>
          <p:nvPr/>
        </p:nvSpPr>
        <p:spPr>
          <a:xfrm>
            <a:off x="0" y="-18777"/>
            <a:ext cx="12192000" cy="6876777"/>
          </a:xfrm>
          <a:custGeom>
            <a:avLst/>
            <a:gdLst>
              <a:gd name="connsiteX0" fmla="*/ 12191999 w 12192000"/>
              <a:gd name="connsiteY0" fmla="*/ 4412376 h 6876777"/>
              <a:gd name="connsiteX1" fmla="*/ 12191999 w 12192000"/>
              <a:gd name="connsiteY1" fmla="*/ 6876777 h 6876777"/>
              <a:gd name="connsiteX2" fmla="*/ 11711523 w 12192000"/>
              <a:gd name="connsiteY2" fmla="*/ 6876777 h 6876777"/>
              <a:gd name="connsiteX3" fmla="*/ 10719561 w 12192000"/>
              <a:gd name="connsiteY3" fmla="*/ 5884815 h 6876777"/>
              <a:gd name="connsiteX4" fmla="*/ 1642730 w 12192000"/>
              <a:gd name="connsiteY4" fmla="*/ 3915155 h 6876777"/>
              <a:gd name="connsiteX5" fmla="*/ 3028255 w 12192000"/>
              <a:gd name="connsiteY5" fmla="*/ 5300680 h 6876777"/>
              <a:gd name="connsiteX6" fmla="*/ 3028256 w 12192000"/>
              <a:gd name="connsiteY6" fmla="*/ 5300681 h 6876777"/>
              <a:gd name="connsiteX7" fmla="*/ 1452160 w 12192000"/>
              <a:gd name="connsiteY7" fmla="*/ 6876777 h 6876777"/>
              <a:gd name="connsiteX8" fmla="*/ 0 w 12192000"/>
              <a:gd name="connsiteY8" fmla="*/ 6876777 h 6876777"/>
              <a:gd name="connsiteX9" fmla="*/ 0 w 12192000"/>
              <a:gd name="connsiteY9" fmla="*/ 5557886 h 6876777"/>
              <a:gd name="connsiteX10" fmla="*/ 930972 w 12192000"/>
              <a:gd name="connsiteY10" fmla="*/ 1460847 h 6876777"/>
              <a:gd name="connsiteX11" fmla="*/ 2316496 w 12192000"/>
              <a:gd name="connsiteY11" fmla="*/ 2846370 h 6876777"/>
              <a:gd name="connsiteX12" fmla="*/ 0 w 12192000"/>
              <a:gd name="connsiteY12" fmla="*/ 5162869 h 6876777"/>
              <a:gd name="connsiteX13" fmla="*/ 0 w 12192000"/>
              <a:gd name="connsiteY13" fmla="*/ 2391818 h 6876777"/>
              <a:gd name="connsiteX14" fmla="*/ 12191999 w 12192000"/>
              <a:gd name="connsiteY14" fmla="*/ 1246308 h 6876777"/>
              <a:gd name="connsiteX15" fmla="*/ 12191999 w 12192000"/>
              <a:gd name="connsiteY15" fmla="*/ 4017358 h 6876777"/>
              <a:gd name="connsiteX16" fmla="*/ 11393328 w 12192000"/>
              <a:gd name="connsiteY16" fmla="*/ 4816030 h 6876777"/>
              <a:gd name="connsiteX17" fmla="*/ 10007803 w 12192000"/>
              <a:gd name="connsiteY17" fmla="*/ 3430505 h 6876777"/>
              <a:gd name="connsiteX18" fmla="*/ 10327506 w 12192000"/>
              <a:gd name="connsiteY18" fmla="*/ 1 h 6876777"/>
              <a:gd name="connsiteX19" fmla="*/ 12192000 w 12192000"/>
              <a:gd name="connsiteY19" fmla="*/ 1 h 6876777"/>
              <a:gd name="connsiteX20" fmla="*/ 12192000 w 12192000"/>
              <a:gd name="connsiteY20" fmla="*/ 906559 h 6876777"/>
              <a:gd name="connsiteX21" fmla="*/ 10840671 w 12192000"/>
              <a:gd name="connsiteY21" fmla="*/ 2257888 h 6876777"/>
              <a:gd name="connsiteX22" fmla="*/ 9455145 w 12192000"/>
              <a:gd name="connsiteY22" fmla="*/ 872362 h 6876777"/>
              <a:gd name="connsiteX23" fmla="*/ 1 w 12192000"/>
              <a:gd name="connsiteY23" fmla="*/ 0 h 6876777"/>
              <a:gd name="connsiteX24" fmla="*/ 1475613 w 12192000"/>
              <a:gd name="connsiteY24" fmla="*/ 0 h 6876777"/>
              <a:gd name="connsiteX25" fmla="*/ 1763840 w 12192000"/>
              <a:gd name="connsiteY25" fmla="*/ 288227 h 6876777"/>
              <a:gd name="connsiteX26" fmla="*/ 1 w 12192000"/>
              <a:gd name="connsiteY26" fmla="*/ 2052067 h 6876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2192000" h="6876777">
                <a:moveTo>
                  <a:pt x="12191999" y="4412376"/>
                </a:moveTo>
                <a:lnTo>
                  <a:pt x="12191999" y="6876777"/>
                </a:lnTo>
                <a:lnTo>
                  <a:pt x="11711523" y="6876777"/>
                </a:lnTo>
                <a:lnTo>
                  <a:pt x="10719561" y="5884815"/>
                </a:lnTo>
                <a:close/>
                <a:moveTo>
                  <a:pt x="1642730" y="3915155"/>
                </a:moveTo>
                <a:lnTo>
                  <a:pt x="3028255" y="5300680"/>
                </a:lnTo>
                <a:lnTo>
                  <a:pt x="3028256" y="5300681"/>
                </a:lnTo>
                <a:lnTo>
                  <a:pt x="1452160" y="6876777"/>
                </a:lnTo>
                <a:lnTo>
                  <a:pt x="0" y="6876777"/>
                </a:lnTo>
                <a:lnTo>
                  <a:pt x="0" y="5557886"/>
                </a:lnTo>
                <a:close/>
                <a:moveTo>
                  <a:pt x="930972" y="1460847"/>
                </a:moveTo>
                <a:lnTo>
                  <a:pt x="2316496" y="2846370"/>
                </a:lnTo>
                <a:lnTo>
                  <a:pt x="0" y="5162869"/>
                </a:lnTo>
                <a:lnTo>
                  <a:pt x="0" y="2391818"/>
                </a:lnTo>
                <a:close/>
                <a:moveTo>
                  <a:pt x="12191999" y="1246308"/>
                </a:moveTo>
                <a:lnTo>
                  <a:pt x="12191999" y="4017358"/>
                </a:lnTo>
                <a:lnTo>
                  <a:pt x="11393328" y="4816030"/>
                </a:lnTo>
                <a:lnTo>
                  <a:pt x="10007803" y="3430505"/>
                </a:lnTo>
                <a:close/>
                <a:moveTo>
                  <a:pt x="10327506" y="1"/>
                </a:moveTo>
                <a:lnTo>
                  <a:pt x="12192000" y="1"/>
                </a:lnTo>
                <a:lnTo>
                  <a:pt x="12192000" y="906559"/>
                </a:lnTo>
                <a:lnTo>
                  <a:pt x="10840671" y="2257888"/>
                </a:lnTo>
                <a:lnTo>
                  <a:pt x="9455145" y="872362"/>
                </a:lnTo>
                <a:close/>
                <a:moveTo>
                  <a:pt x="1" y="0"/>
                </a:moveTo>
                <a:lnTo>
                  <a:pt x="1475613" y="0"/>
                </a:lnTo>
                <a:lnTo>
                  <a:pt x="1763840" y="288227"/>
                </a:lnTo>
                <a:lnTo>
                  <a:pt x="1" y="2052067"/>
                </a:lnTo>
                <a:close/>
              </a:path>
            </a:pathLst>
          </a:custGeom>
          <a:blipFill dpi="0" rotWithShape="1">
            <a:blip r:embed="rId2">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endParaRPr lang="es-ES" dirty="0"/>
          </a:p>
        </p:txBody>
      </p:sp>
      <p:sp>
        <p:nvSpPr>
          <p:cNvPr id="4" name="CuadroTexto 3">
            <a:extLst>
              <a:ext uri="{FF2B5EF4-FFF2-40B4-BE49-F238E27FC236}">
                <a16:creationId xmlns:a16="http://schemas.microsoft.com/office/drawing/2014/main" id="{7E27DFEB-E817-FF04-542E-FA068C91A343}"/>
              </a:ext>
            </a:extLst>
          </p:cNvPr>
          <p:cNvSpPr txBox="1"/>
          <p:nvPr/>
        </p:nvSpPr>
        <p:spPr>
          <a:xfrm>
            <a:off x="2819400" y="889843"/>
            <a:ext cx="7327900" cy="5355312"/>
          </a:xfrm>
          <a:prstGeom prst="rect">
            <a:avLst/>
          </a:prstGeom>
          <a:noFill/>
        </p:spPr>
        <p:txBody>
          <a:bodyPr wrap="square">
            <a:spAutoFit/>
          </a:bodyPr>
          <a:lstStyle/>
          <a:p>
            <a:r>
              <a:rPr lang="es-US" dirty="0">
                <a:solidFill>
                  <a:srgbClr val="00B0F0"/>
                </a:solidFill>
              </a:rPr>
              <a:t>Los puntos que figuran a continuación explican las diferencias fundamentales entre los métodos LIFO y FIFO de valoración de inventario:</a:t>
            </a:r>
          </a:p>
          <a:p>
            <a:pPr marL="285750" indent="-285750">
              <a:buFont typeface="Arial" panose="020B0604020202020204" pitchFamily="34" charset="0"/>
              <a:buChar char="•"/>
            </a:pPr>
            <a:r>
              <a:rPr lang="es-US" dirty="0">
                <a:solidFill>
                  <a:srgbClr val="00B0F0"/>
                </a:solidFill>
              </a:rPr>
              <a:t>Un método de valoración de stock en el que se emite primero el último lote recibido en mano se conoce como LIFO. FIFO es una forma corta para Primero en entrar, primero en salir, en el cual el inventario producido o comprado primero, se desecha o se vende primero.</a:t>
            </a:r>
          </a:p>
          <a:p>
            <a:pPr marL="285750" indent="-285750">
              <a:buFont typeface="Arial" panose="020B0604020202020204" pitchFamily="34" charset="0"/>
              <a:buChar char="•"/>
            </a:pPr>
            <a:r>
              <a:rPr lang="es-US" dirty="0">
                <a:solidFill>
                  <a:srgbClr val="00B0F0"/>
                </a:solidFill>
              </a:rPr>
              <a:t>En LIFO, el stock disponible representa el stock más antiguo, mientras que en FIFO, el stock disponible es el último lote de productos.</a:t>
            </a:r>
          </a:p>
          <a:p>
            <a:pPr marL="285750" indent="-285750">
              <a:buFont typeface="Arial" panose="020B0604020202020204" pitchFamily="34" charset="0"/>
              <a:buChar char="•"/>
            </a:pPr>
            <a:r>
              <a:rPr lang="es-US" dirty="0">
                <a:solidFill>
                  <a:srgbClr val="00B0F0"/>
                </a:solidFill>
              </a:rPr>
              <a:t>En LIFO, el costo de los productos vendidos (COGS) muestra el precio actual del mercado, mientras que en el caso de FIFO, el costo de las acciones no vendidas muestra el precio actual del mercado.</a:t>
            </a:r>
          </a:p>
          <a:p>
            <a:pPr marL="285750" indent="-285750">
              <a:buFont typeface="Arial" panose="020B0604020202020204" pitchFamily="34" charset="0"/>
              <a:buChar char="•"/>
            </a:pPr>
            <a:r>
              <a:rPr lang="es-US" dirty="0">
                <a:solidFill>
                  <a:srgbClr val="00B0F0"/>
                </a:solidFill>
              </a:rPr>
              <a:t>De acuerdo con el Marco Internacional de Información Financiera, el método LIFO no está permitido para valorar el inventario, lo cual no es el caso de un FIFO.</a:t>
            </a:r>
          </a:p>
          <a:p>
            <a:pPr marL="285750" indent="-285750">
              <a:buFont typeface="Arial" panose="020B0604020202020204" pitchFamily="34" charset="0"/>
              <a:buChar char="•"/>
            </a:pPr>
            <a:r>
              <a:rPr lang="es-US" dirty="0">
                <a:solidFill>
                  <a:srgbClr val="00B0F0"/>
                </a:solidFill>
              </a:rPr>
              <a:t>Cuando hay una tendencia inflacionaria en la economía del país, LIFO mostrará un beneficio correcto y, por lo tanto, ayudará a ahorrar impuestos. Sin embargo, es justo lo contrario en FIFO.</a:t>
            </a:r>
          </a:p>
          <a:p>
            <a:pPr marL="285750" indent="-285750">
              <a:buFont typeface="Arial" panose="020B0604020202020204" pitchFamily="34" charset="0"/>
              <a:buChar char="•"/>
            </a:pPr>
            <a:r>
              <a:rPr lang="es-US" dirty="0">
                <a:solidFill>
                  <a:srgbClr val="00B0F0"/>
                </a:solidFill>
              </a:rPr>
              <a:t>En FIFO, se mantiene un pequeño número de registros, a diferencia de LIFO.</a:t>
            </a:r>
          </a:p>
        </p:txBody>
      </p:sp>
      <p:sp>
        <p:nvSpPr>
          <p:cNvPr id="5" name="CuadroTexto 4">
            <a:extLst>
              <a:ext uri="{FF2B5EF4-FFF2-40B4-BE49-F238E27FC236}">
                <a16:creationId xmlns:a16="http://schemas.microsoft.com/office/drawing/2014/main" id="{FF0CE13C-26D7-617F-97D0-A06D4A4A04AA}"/>
              </a:ext>
            </a:extLst>
          </p:cNvPr>
          <p:cNvSpPr txBox="1"/>
          <p:nvPr/>
        </p:nvSpPr>
        <p:spPr>
          <a:xfrm>
            <a:off x="2498379" y="397235"/>
            <a:ext cx="6096000" cy="369332"/>
          </a:xfrm>
          <a:prstGeom prst="rect">
            <a:avLst/>
          </a:prstGeom>
          <a:noFill/>
        </p:spPr>
        <p:txBody>
          <a:bodyPr wrap="square">
            <a:spAutoFit/>
          </a:bodyPr>
          <a:lstStyle/>
          <a:p>
            <a:r>
              <a:rPr lang="es-ES" dirty="0">
                <a:solidFill>
                  <a:srgbClr val="8E227A"/>
                </a:solidFill>
              </a:rPr>
              <a:t>3.  ¿Muestra la diferencia entre LIFO y FIFO? </a:t>
            </a:r>
            <a:endParaRPr lang="es-US" dirty="0">
              <a:solidFill>
                <a:srgbClr val="8E227A"/>
              </a:solidFill>
            </a:endParaRPr>
          </a:p>
        </p:txBody>
      </p:sp>
    </p:spTree>
    <p:extLst>
      <p:ext uri="{BB962C8B-B14F-4D97-AF65-F5344CB8AC3E}">
        <p14:creationId xmlns:p14="http://schemas.microsoft.com/office/powerpoint/2010/main" val="25458943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Forma libre: forma 58">
            <a:extLst>
              <a:ext uri="{FF2B5EF4-FFF2-40B4-BE49-F238E27FC236}">
                <a16:creationId xmlns:a16="http://schemas.microsoft.com/office/drawing/2014/main" id="{E76FB5C4-C6AA-2FDD-C26E-9C648B4EB134}"/>
              </a:ext>
            </a:extLst>
          </p:cNvPr>
          <p:cNvSpPr/>
          <p:nvPr/>
        </p:nvSpPr>
        <p:spPr>
          <a:xfrm flipH="1" flipV="1">
            <a:off x="0" y="-18777"/>
            <a:ext cx="12192000" cy="6876777"/>
          </a:xfrm>
          <a:custGeom>
            <a:avLst/>
            <a:gdLst>
              <a:gd name="connsiteX0" fmla="*/ 12191999 w 12192000"/>
              <a:gd name="connsiteY0" fmla="*/ 4412376 h 6876777"/>
              <a:gd name="connsiteX1" fmla="*/ 12191999 w 12192000"/>
              <a:gd name="connsiteY1" fmla="*/ 6876777 h 6876777"/>
              <a:gd name="connsiteX2" fmla="*/ 11711523 w 12192000"/>
              <a:gd name="connsiteY2" fmla="*/ 6876777 h 6876777"/>
              <a:gd name="connsiteX3" fmla="*/ 10719561 w 12192000"/>
              <a:gd name="connsiteY3" fmla="*/ 5884815 h 6876777"/>
              <a:gd name="connsiteX4" fmla="*/ 1642730 w 12192000"/>
              <a:gd name="connsiteY4" fmla="*/ 3915155 h 6876777"/>
              <a:gd name="connsiteX5" fmla="*/ 3028255 w 12192000"/>
              <a:gd name="connsiteY5" fmla="*/ 5300680 h 6876777"/>
              <a:gd name="connsiteX6" fmla="*/ 3028256 w 12192000"/>
              <a:gd name="connsiteY6" fmla="*/ 5300681 h 6876777"/>
              <a:gd name="connsiteX7" fmla="*/ 1452160 w 12192000"/>
              <a:gd name="connsiteY7" fmla="*/ 6876777 h 6876777"/>
              <a:gd name="connsiteX8" fmla="*/ 0 w 12192000"/>
              <a:gd name="connsiteY8" fmla="*/ 6876777 h 6876777"/>
              <a:gd name="connsiteX9" fmla="*/ 0 w 12192000"/>
              <a:gd name="connsiteY9" fmla="*/ 5557886 h 6876777"/>
              <a:gd name="connsiteX10" fmla="*/ 930972 w 12192000"/>
              <a:gd name="connsiteY10" fmla="*/ 1460847 h 6876777"/>
              <a:gd name="connsiteX11" fmla="*/ 2316496 w 12192000"/>
              <a:gd name="connsiteY11" fmla="*/ 2846370 h 6876777"/>
              <a:gd name="connsiteX12" fmla="*/ 0 w 12192000"/>
              <a:gd name="connsiteY12" fmla="*/ 5162869 h 6876777"/>
              <a:gd name="connsiteX13" fmla="*/ 0 w 12192000"/>
              <a:gd name="connsiteY13" fmla="*/ 2391818 h 6876777"/>
              <a:gd name="connsiteX14" fmla="*/ 12191999 w 12192000"/>
              <a:gd name="connsiteY14" fmla="*/ 1246308 h 6876777"/>
              <a:gd name="connsiteX15" fmla="*/ 12191999 w 12192000"/>
              <a:gd name="connsiteY15" fmla="*/ 4017358 h 6876777"/>
              <a:gd name="connsiteX16" fmla="*/ 11393328 w 12192000"/>
              <a:gd name="connsiteY16" fmla="*/ 4816030 h 6876777"/>
              <a:gd name="connsiteX17" fmla="*/ 10007803 w 12192000"/>
              <a:gd name="connsiteY17" fmla="*/ 3430505 h 6876777"/>
              <a:gd name="connsiteX18" fmla="*/ 10327506 w 12192000"/>
              <a:gd name="connsiteY18" fmla="*/ 1 h 6876777"/>
              <a:gd name="connsiteX19" fmla="*/ 12192000 w 12192000"/>
              <a:gd name="connsiteY19" fmla="*/ 1 h 6876777"/>
              <a:gd name="connsiteX20" fmla="*/ 12192000 w 12192000"/>
              <a:gd name="connsiteY20" fmla="*/ 906559 h 6876777"/>
              <a:gd name="connsiteX21" fmla="*/ 10840671 w 12192000"/>
              <a:gd name="connsiteY21" fmla="*/ 2257888 h 6876777"/>
              <a:gd name="connsiteX22" fmla="*/ 9455145 w 12192000"/>
              <a:gd name="connsiteY22" fmla="*/ 872362 h 6876777"/>
              <a:gd name="connsiteX23" fmla="*/ 1 w 12192000"/>
              <a:gd name="connsiteY23" fmla="*/ 0 h 6876777"/>
              <a:gd name="connsiteX24" fmla="*/ 1475613 w 12192000"/>
              <a:gd name="connsiteY24" fmla="*/ 0 h 6876777"/>
              <a:gd name="connsiteX25" fmla="*/ 1763840 w 12192000"/>
              <a:gd name="connsiteY25" fmla="*/ 288227 h 6876777"/>
              <a:gd name="connsiteX26" fmla="*/ 1 w 12192000"/>
              <a:gd name="connsiteY26" fmla="*/ 2052067 h 6876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2192000" h="6876777">
                <a:moveTo>
                  <a:pt x="12191999" y="4412376"/>
                </a:moveTo>
                <a:lnTo>
                  <a:pt x="12191999" y="6876777"/>
                </a:lnTo>
                <a:lnTo>
                  <a:pt x="11711523" y="6876777"/>
                </a:lnTo>
                <a:lnTo>
                  <a:pt x="10719561" y="5884815"/>
                </a:lnTo>
                <a:close/>
                <a:moveTo>
                  <a:pt x="1642730" y="3915155"/>
                </a:moveTo>
                <a:lnTo>
                  <a:pt x="3028255" y="5300680"/>
                </a:lnTo>
                <a:lnTo>
                  <a:pt x="3028256" y="5300681"/>
                </a:lnTo>
                <a:lnTo>
                  <a:pt x="1452160" y="6876777"/>
                </a:lnTo>
                <a:lnTo>
                  <a:pt x="0" y="6876777"/>
                </a:lnTo>
                <a:lnTo>
                  <a:pt x="0" y="5557886"/>
                </a:lnTo>
                <a:close/>
                <a:moveTo>
                  <a:pt x="930972" y="1460847"/>
                </a:moveTo>
                <a:lnTo>
                  <a:pt x="2316496" y="2846370"/>
                </a:lnTo>
                <a:lnTo>
                  <a:pt x="0" y="5162869"/>
                </a:lnTo>
                <a:lnTo>
                  <a:pt x="0" y="2391818"/>
                </a:lnTo>
                <a:close/>
                <a:moveTo>
                  <a:pt x="12191999" y="1246308"/>
                </a:moveTo>
                <a:lnTo>
                  <a:pt x="12191999" y="4017358"/>
                </a:lnTo>
                <a:lnTo>
                  <a:pt x="11393328" y="4816030"/>
                </a:lnTo>
                <a:lnTo>
                  <a:pt x="10007803" y="3430505"/>
                </a:lnTo>
                <a:close/>
                <a:moveTo>
                  <a:pt x="10327506" y="1"/>
                </a:moveTo>
                <a:lnTo>
                  <a:pt x="12192000" y="1"/>
                </a:lnTo>
                <a:lnTo>
                  <a:pt x="12192000" y="906559"/>
                </a:lnTo>
                <a:lnTo>
                  <a:pt x="10840671" y="2257888"/>
                </a:lnTo>
                <a:lnTo>
                  <a:pt x="9455145" y="872362"/>
                </a:lnTo>
                <a:close/>
                <a:moveTo>
                  <a:pt x="1" y="0"/>
                </a:moveTo>
                <a:lnTo>
                  <a:pt x="1475613" y="0"/>
                </a:lnTo>
                <a:lnTo>
                  <a:pt x="1763840" y="288227"/>
                </a:lnTo>
                <a:lnTo>
                  <a:pt x="1" y="2052067"/>
                </a:lnTo>
                <a:close/>
              </a:path>
            </a:pathLst>
          </a:custGeom>
          <a:blipFill dpi="0" rotWithShape="1">
            <a:blip r:embed="rId2">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endParaRPr lang="es-ES" dirty="0"/>
          </a:p>
        </p:txBody>
      </p:sp>
      <p:sp>
        <p:nvSpPr>
          <p:cNvPr id="61" name="CuadroTexto 60">
            <a:extLst>
              <a:ext uri="{FF2B5EF4-FFF2-40B4-BE49-F238E27FC236}">
                <a16:creationId xmlns:a16="http://schemas.microsoft.com/office/drawing/2014/main" id="{1749A11D-9C1F-B207-CCB3-7053710D8C32}"/>
              </a:ext>
            </a:extLst>
          </p:cNvPr>
          <p:cNvSpPr txBox="1"/>
          <p:nvPr/>
        </p:nvSpPr>
        <p:spPr>
          <a:xfrm>
            <a:off x="3374679" y="606644"/>
            <a:ext cx="6097508" cy="369332"/>
          </a:xfrm>
          <a:prstGeom prst="rect">
            <a:avLst/>
          </a:prstGeom>
          <a:noFill/>
        </p:spPr>
        <p:txBody>
          <a:bodyPr wrap="square">
            <a:spAutoFit/>
          </a:bodyPr>
          <a:lstStyle/>
          <a:p>
            <a:pPr marL="342900" indent="-342900">
              <a:buAutoNum type="arabicPeriod"/>
            </a:pPr>
            <a:endParaRPr lang="es-ES" dirty="0">
              <a:solidFill>
                <a:srgbClr val="0070C0"/>
              </a:solidFill>
            </a:endParaRPr>
          </a:p>
        </p:txBody>
      </p:sp>
      <p:sp>
        <p:nvSpPr>
          <p:cNvPr id="3" name="CuadroTexto 2">
            <a:extLst>
              <a:ext uri="{FF2B5EF4-FFF2-40B4-BE49-F238E27FC236}">
                <a16:creationId xmlns:a16="http://schemas.microsoft.com/office/drawing/2014/main" id="{CC261C48-97EA-7C58-555B-E9714A26E425}"/>
              </a:ext>
            </a:extLst>
          </p:cNvPr>
          <p:cNvSpPr txBox="1"/>
          <p:nvPr/>
        </p:nvSpPr>
        <p:spPr>
          <a:xfrm>
            <a:off x="2235200" y="421978"/>
            <a:ext cx="6096000" cy="369332"/>
          </a:xfrm>
          <a:prstGeom prst="rect">
            <a:avLst/>
          </a:prstGeom>
          <a:noFill/>
        </p:spPr>
        <p:txBody>
          <a:bodyPr wrap="square">
            <a:spAutoFit/>
          </a:bodyPr>
          <a:lstStyle/>
          <a:p>
            <a:r>
              <a:rPr lang="es-ES" dirty="0">
                <a:solidFill>
                  <a:srgbClr val="8E227A"/>
                </a:solidFill>
              </a:rPr>
              <a:t>4. ¿Qué es una COLA? </a:t>
            </a:r>
            <a:endParaRPr lang="es-US" dirty="0">
              <a:solidFill>
                <a:srgbClr val="8E227A"/>
              </a:solidFill>
            </a:endParaRPr>
          </a:p>
        </p:txBody>
      </p:sp>
      <p:sp>
        <p:nvSpPr>
          <p:cNvPr id="9" name="CuadroTexto 8">
            <a:extLst>
              <a:ext uri="{FF2B5EF4-FFF2-40B4-BE49-F238E27FC236}">
                <a16:creationId xmlns:a16="http://schemas.microsoft.com/office/drawing/2014/main" id="{6600B181-D90C-073D-D206-49F75C2DE3F3}"/>
              </a:ext>
            </a:extLst>
          </p:cNvPr>
          <p:cNvSpPr txBox="1"/>
          <p:nvPr/>
        </p:nvSpPr>
        <p:spPr>
          <a:xfrm>
            <a:off x="1940332" y="975976"/>
            <a:ext cx="7190967" cy="2031325"/>
          </a:xfrm>
          <a:prstGeom prst="rect">
            <a:avLst/>
          </a:prstGeom>
          <a:noFill/>
        </p:spPr>
        <p:txBody>
          <a:bodyPr wrap="square">
            <a:spAutoFit/>
          </a:bodyPr>
          <a:lstStyle/>
          <a:p>
            <a:r>
              <a:rPr lang="es-US" dirty="0">
                <a:solidFill>
                  <a:srgbClr val="00B0F0"/>
                </a:solidFill>
              </a:rPr>
              <a:t>Una cola es simplemente un lugar para almacenar cosas, donde esas cosas se insertan una detrás de otra y para extraer siempre se lo hace por adelante de la cola donde se encuentra el primer elemento. Una cola funciona como una fila o cola de personas, que esperan su turno para ser atendidas, la primera persona atendida es siempre la primera de la fila y cuando llega una persona y queremos incorporarla a cola o adicionarla debemos hacerlo por detrás de la ultima persona en la cola.</a:t>
            </a:r>
          </a:p>
        </p:txBody>
      </p:sp>
      <p:pic>
        <p:nvPicPr>
          <p:cNvPr id="1026" name="Picture 2">
            <a:extLst>
              <a:ext uri="{FF2B5EF4-FFF2-40B4-BE49-F238E27FC236}">
                <a16:creationId xmlns:a16="http://schemas.microsoft.com/office/drawing/2014/main" id="{473D895F-2F14-C794-60D7-019F9DB7F4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37000" y="3521333"/>
            <a:ext cx="3810000" cy="228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12874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Forma libre: forma 58">
            <a:extLst>
              <a:ext uri="{FF2B5EF4-FFF2-40B4-BE49-F238E27FC236}">
                <a16:creationId xmlns:a16="http://schemas.microsoft.com/office/drawing/2014/main" id="{E76FB5C4-C6AA-2FDD-C26E-9C648B4EB134}"/>
              </a:ext>
            </a:extLst>
          </p:cNvPr>
          <p:cNvSpPr/>
          <p:nvPr/>
        </p:nvSpPr>
        <p:spPr>
          <a:xfrm flipH="1">
            <a:off x="0" y="-18777"/>
            <a:ext cx="12192000" cy="6876777"/>
          </a:xfrm>
          <a:custGeom>
            <a:avLst/>
            <a:gdLst>
              <a:gd name="connsiteX0" fmla="*/ 12191999 w 12192000"/>
              <a:gd name="connsiteY0" fmla="*/ 4412376 h 6876777"/>
              <a:gd name="connsiteX1" fmla="*/ 12191999 w 12192000"/>
              <a:gd name="connsiteY1" fmla="*/ 6876777 h 6876777"/>
              <a:gd name="connsiteX2" fmla="*/ 11711523 w 12192000"/>
              <a:gd name="connsiteY2" fmla="*/ 6876777 h 6876777"/>
              <a:gd name="connsiteX3" fmla="*/ 10719561 w 12192000"/>
              <a:gd name="connsiteY3" fmla="*/ 5884815 h 6876777"/>
              <a:gd name="connsiteX4" fmla="*/ 1642730 w 12192000"/>
              <a:gd name="connsiteY4" fmla="*/ 3915155 h 6876777"/>
              <a:gd name="connsiteX5" fmla="*/ 3028255 w 12192000"/>
              <a:gd name="connsiteY5" fmla="*/ 5300680 h 6876777"/>
              <a:gd name="connsiteX6" fmla="*/ 3028256 w 12192000"/>
              <a:gd name="connsiteY6" fmla="*/ 5300681 h 6876777"/>
              <a:gd name="connsiteX7" fmla="*/ 1452160 w 12192000"/>
              <a:gd name="connsiteY7" fmla="*/ 6876777 h 6876777"/>
              <a:gd name="connsiteX8" fmla="*/ 0 w 12192000"/>
              <a:gd name="connsiteY8" fmla="*/ 6876777 h 6876777"/>
              <a:gd name="connsiteX9" fmla="*/ 0 w 12192000"/>
              <a:gd name="connsiteY9" fmla="*/ 5557886 h 6876777"/>
              <a:gd name="connsiteX10" fmla="*/ 930972 w 12192000"/>
              <a:gd name="connsiteY10" fmla="*/ 1460847 h 6876777"/>
              <a:gd name="connsiteX11" fmla="*/ 2316496 w 12192000"/>
              <a:gd name="connsiteY11" fmla="*/ 2846370 h 6876777"/>
              <a:gd name="connsiteX12" fmla="*/ 0 w 12192000"/>
              <a:gd name="connsiteY12" fmla="*/ 5162869 h 6876777"/>
              <a:gd name="connsiteX13" fmla="*/ 0 w 12192000"/>
              <a:gd name="connsiteY13" fmla="*/ 2391818 h 6876777"/>
              <a:gd name="connsiteX14" fmla="*/ 12191999 w 12192000"/>
              <a:gd name="connsiteY14" fmla="*/ 1246308 h 6876777"/>
              <a:gd name="connsiteX15" fmla="*/ 12191999 w 12192000"/>
              <a:gd name="connsiteY15" fmla="*/ 4017358 h 6876777"/>
              <a:gd name="connsiteX16" fmla="*/ 11393328 w 12192000"/>
              <a:gd name="connsiteY16" fmla="*/ 4816030 h 6876777"/>
              <a:gd name="connsiteX17" fmla="*/ 10007803 w 12192000"/>
              <a:gd name="connsiteY17" fmla="*/ 3430505 h 6876777"/>
              <a:gd name="connsiteX18" fmla="*/ 10327506 w 12192000"/>
              <a:gd name="connsiteY18" fmla="*/ 1 h 6876777"/>
              <a:gd name="connsiteX19" fmla="*/ 12192000 w 12192000"/>
              <a:gd name="connsiteY19" fmla="*/ 1 h 6876777"/>
              <a:gd name="connsiteX20" fmla="*/ 12192000 w 12192000"/>
              <a:gd name="connsiteY20" fmla="*/ 906559 h 6876777"/>
              <a:gd name="connsiteX21" fmla="*/ 10840671 w 12192000"/>
              <a:gd name="connsiteY21" fmla="*/ 2257888 h 6876777"/>
              <a:gd name="connsiteX22" fmla="*/ 9455145 w 12192000"/>
              <a:gd name="connsiteY22" fmla="*/ 872362 h 6876777"/>
              <a:gd name="connsiteX23" fmla="*/ 1 w 12192000"/>
              <a:gd name="connsiteY23" fmla="*/ 0 h 6876777"/>
              <a:gd name="connsiteX24" fmla="*/ 1475613 w 12192000"/>
              <a:gd name="connsiteY24" fmla="*/ 0 h 6876777"/>
              <a:gd name="connsiteX25" fmla="*/ 1763840 w 12192000"/>
              <a:gd name="connsiteY25" fmla="*/ 288227 h 6876777"/>
              <a:gd name="connsiteX26" fmla="*/ 1 w 12192000"/>
              <a:gd name="connsiteY26" fmla="*/ 2052067 h 6876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2192000" h="6876777">
                <a:moveTo>
                  <a:pt x="12191999" y="4412376"/>
                </a:moveTo>
                <a:lnTo>
                  <a:pt x="12191999" y="6876777"/>
                </a:lnTo>
                <a:lnTo>
                  <a:pt x="11711523" y="6876777"/>
                </a:lnTo>
                <a:lnTo>
                  <a:pt x="10719561" y="5884815"/>
                </a:lnTo>
                <a:close/>
                <a:moveTo>
                  <a:pt x="1642730" y="3915155"/>
                </a:moveTo>
                <a:lnTo>
                  <a:pt x="3028255" y="5300680"/>
                </a:lnTo>
                <a:lnTo>
                  <a:pt x="3028256" y="5300681"/>
                </a:lnTo>
                <a:lnTo>
                  <a:pt x="1452160" y="6876777"/>
                </a:lnTo>
                <a:lnTo>
                  <a:pt x="0" y="6876777"/>
                </a:lnTo>
                <a:lnTo>
                  <a:pt x="0" y="5557886"/>
                </a:lnTo>
                <a:close/>
                <a:moveTo>
                  <a:pt x="930972" y="1460847"/>
                </a:moveTo>
                <a:lnTo>
                  <a:pt x="2316496" y="2846370"/>
                </a:lnTo>
                <a:lnTo>
                  <a:pt x="0" y="5162869"/>
                </a:lnTo>
                <a:lnTo>
                  <a:pt x="0" y="2391818"/>
                </a:lnTo>
                <a:close/>
                <a:moveTo>
                  <a:pt x="12191999" y="1246308"/>
                </a:moveTo>
                <a:lnTo>
                  <a:pt x="12191999" y="4017358"/>
                </a:lnTo>
                <a:lnTo>
                  <a:pt x="11393328" y="4816030"/>
                </a:lnTo>
                <a:lnTo>
                  <a:pt x="10007803" y="3430505"/>
                </a:lnTo>
                <a:close/>
                <a:moveTo>
                  <a:pt x="10327506" y="1"/>
                </a:moveTo>
                <a:lnTo>
                  <a:pt x="12192000" y="1"/>
                </a:lnTo>
                <a:lnTo>
                  <a:pt x="12192000" y="906559"/>
                </a:lnTo>
                <a:lnTo>
                  <a:pt x="10840671" y="2257888"/>
                </a:lnTo>
                <a:lnTo>
                  <a:pt x="9455145" y="872362"/>
                </a:lnTo>
                <a:close/>
                <a:moveTo>
                  <a:pt x="1" y="0"/>
                </a:moveTo>
                <a:lnTo>
                  <a:pt x="1475613" y="0"/>
                </a:lnTo>
                <a:lnTo>
                  <a:pt x="1763840" y="288227"/>
                </a:lnTo>
                <a:lnTo>
                  <a:pt x="1" y="2052067"/>
                </a:lnTo>
                <a:close/>
              </a:path>
            </a:pathLst>
          </a:custGeom>
          <a:blipFill dpi="0" rotWithShape="1">
            <a:blip r:embed="rId2">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endParaRPr lang="es-ES" dirty="0"/>
          </a:p>
        </p:txBody>
      </p:sp>
      <p:sp>
        <p:nvSpPr>
          <p:cNvPr id="3" name="CuadroTexto 2">
            <a:extLst>
              <a:ext uri="{FF2B5EF4-FFF2-40B4-BE49-F238E27FC236}">
                <a16:creationId xmlns:a16="http://schemas.microsoft.com/office/drawing/2014/main" id="{5CAA944A-D7EC-CE09-C793-69CD87160CC3}"/>
              </a:ext>
            </a:extLst>
          </p:cNvPr>
          <p:cNvSpPr txBox="1"/>
          <p:nvPr/>
        </p:nvSpPr>
        <p:spPr>
          <a:xfrm>
            <a:off x="2755900" y="549695"/>
            <a:ext cx="8521700" cy="369332"/>
          </a:xfrm>
          <a:prstGeom prst="rect">
            <a:avLst/>
          </a:prstGeom>
          <a:noFill/>
        </p:spPr>
        <p:txBody>
          <a:bodyPr wrap="square">
            <a:spAutoFit/>
          </a:bodyPr>
          <a:lstStyle/>
          <a:p>
            <a:r>
              <a:rPr lang="es-ES" dirty="0">
                <a:solidFill>
                  <a:srgbClr val="8E227A"/>
                </a:solidFill>
              </a:rPr>
              <a:t>5. ¿Qué es QUEUE en JAVA, una QUEUE será lo mismo que una COLA? </a:t>
            </a:r>
            <a:endParaRPr lang="es-US" dirty="0">
              <a:solidFill>
                <a:srgbClr val="8E227A"/>
              </a:solidFill>
            </a:endParaRPr>
          </a:p>
        </p:txBody>
      </p:sp>
      <p:sp>
        <p:nvSpPr>
          <p:cNvPr id="5" name="CuadroTexto 4">
            <a:extLst>
              <a:ext uri="{FF2B5EF4-FFF2-40B4-BE49-F238E27FC236}">
                <a16:creationId xmlns:a16="http://schemas.microsoft.com/office/drawing/2014/main" id="{0A2439B6-4690-C8EB-C0B0-E058108B7ACD}"/>
              </a:ext>
            </a:extLst>
          </p:cNvPr>
          <p:cNvSpPr txBox="1"/>
          <p:nvPr/>
        </p:nvSpPr>
        <p:spPr>
          <a:xfrm>
            <a:off x="3048000" y="1316328"/>
            <a:ext cx="6096000" cy="1200329"/>
          </a:xfrm>
          <a:prstGeom prst="rect">
            <a:avLst/>
          </a:prstGeom>
          <a:noFill/>
        </p:spPr>
        <p:txBody>
          <a:bodyPr wrap="square">
            <a:spAutoFit/>
          </a:bodyPr>
          <a:lstStyle/>
          <a:p>
            <a:r>
              <a:rPr lang="es-US" dirty="0">
                <a:solidFill>
                  <a:srgbClr val="00B0F0"/>
                </a:solidFill>
              </a:rPr>
              <a:t>Una </a:t>
            </a:r>
            <a:r>
              <a:rPr lang="es-US" dirty="0" err="1">
                <a:solidFill>
                  <a:srgbClr val="00B0F0"/>
                </a:solidFill>
              </a:rPr>
              <a:t>queue</a:t>
            </a:r>
            <a:r>
              <a:rPr lang="es-US" dirty="0">
                <a:solidFill>
                  <a:srgbClr val="00B0F0"/>
                </a:solidFill>
              </a:rPr>
              <a:t> es una estructura de datos lineal que sigue el principio FIFO (primero en entrar, primero en salir). Eso significa que el objeto insertado primero será el primero en salir, y si tanto QUEUE y COLA son lo mismo.</a:t>
            </a:r>
          </a:p>
        </p:txBody>
      </p:sp>
      <p:sp>
        <p:nvSpPr>
          <p:cNvPr id="11" name="CuadroTexto 10">
            <a:extLst>
              <a:ext uri="{FF2B5EF4-FFF2-40B4-BE49-F238E27FC236}">
                <a16:creationId xmlns:a16="http://schemas.microsoft.com/office/drawing/2014/main" id="{11799893-37DA-75EC-724E-DF526465FC35}"/>
              </a:ext>
            </a:extLst>
          </p:cNvPr>
          <p:cNvSpPr txBox="1"/>
          <p:nvPr/>
        </p:nvSpPr>
        <p:spPr>
          <a:xfrm>
            <a:off x="2578100" y="2905032"/>
            <a:ext cx="6096000" cy="369332"/>
          </a:xfrm>
          <a:prstGeom prst="rect">
            <a:avLst/>
          </a:prstGeom>
          <a:noFill/>
        </p:spPr>
        <p:txBody>
          <a:bodyPr wrap="square">
            <a:spAutoFit/>
          </a:bodyPr>
          <a:lstStyle/>
          <a:p>
            <a:r>
              <a:rPr lang="es-ES" dirty="0">
                <a:solidFill>
                  <a:srgbClr val="8E227A"/>
                </a:solidFill>
              </a:rPr>
              <a:t>6. ¿Qué es INI o REAR en una COLA?</a:t>
            </a:r>
            <a:endParaRPr lang="es-US" dirty="0">
              <a:solidFill>
                <a:srgbClr val="8E227A"/>
              </a:solidFill>
            </a:endParaRPr>
          </a:p>
        </p:txBody>
      </p:sp>
      <p:sp>
        <p:nvSpPr>
          <p:cNvPr id="12" name="CuadroTexto 11">
            <a:extLst>
              <a:ext uri="{FF2B5EF4-FFF2-40B4-BE49-F238E27FC236}">
                <a16:creationId xmlns:a16="http://schemas.microsoft.com/office/drawing/2014/main" id="{E3D027DE-DE8A-4960-7AB2-A873969A892E}"/>
              </a:ext>
            </a:extLst>
          </p:cNvPr>
          <p:cNvSpPr txBox="1"/>
          <p:nvPr/>
        </p:nvSpPr>
        <p:spPr>
          <a:xfrm>
            <a:off x="2755900" y="3585236"/>
            <a:ext cx="6096000" cy="646331"/>
          </a:xfrm>
          <a:prstGeom prst="rect">
            <a:avLst/>
          </a:prstGeom>
          <a:noFill/>
        </p:spPr>
        <p:txBody>
          <a:bodyPr wrap="square">
            <a:spAutoFit/>
          </a:bodyPr>
          <a:lstStyle/>
          <a:p>
            <a:r>
              <a:rPr lang="es-US" dirty="0">
                <a:solidFill>
                  <a:srgbClr val="00B0F0"/>
                </a:solidFill>
              </a:rPr>
              <a:t>Es una variable de inicio, que se puede utilizar en diferentes  métodos.</a:t>
            </a:r>
          </a:p>
        </p:txBody>
      </p:sp>
      <p:sp>
        <p:nvSpPr>
          <p:cNvPr id="15" name="CuadroTexto 14">
            <a:extLst>
              <a:ext uri="{FF2B5EF4-FFF2-40B4-BE49-F238E27FC236}">
                <a16:creationId xmlns:a16="http://schemas.microsoft.com/office/drawing/2014/main" id="{B92326B9-7A7C-6341-9AE4-E4E0D72D6899}"/>
              </a:ext>
            </a:extLst>
          </p:cNvPr>
          <p:cNvSpPr txBox="1"/>
          <p:nvPr/>
        </p:nvSpPr>
        <p:spPr>
          <a:xfrm>
            <a:off x="2578100" y="4542439"/>
            <a:ext cx="6096000" cy="369332"/>
          </a:xfrm>
          <a:prstGeom prst="rect">
            <a:avLst/>
          </a:prstGeom>
          <a:noFill/>
        </p:spPr>
        <p:txBody>
          <a:bodyPr wrap="square">
            <a:spAutoFit/>
          </a:bodyPr>
          <a:lstStyle/>
          <a:p>
            <a:r>
              <a:rPr lang="es-ES" dirty="0">
                <a:solidFill>
                  <a:srgbClr val="8E227A"/>
                </a:solidFill>
              </a:rPr>
              <a:t>7. ¿Qué es FIN o FRONT en una COLA?</a:t>
            </a:r>
            <a:endParaRPr lang="es-US" dirty="0">
              <a:solidFill>
                <a:srgbClr val="8E227A"/>
              </a:solidFill>
            </a:endParaRPr>
          </a:p>
        </p:txBody>
      </p:sp>
      <p:sp>
        <p:nvSpPr>
          <p:cNvPr id="16" name="CuadroTexto 15">
            <a:extLst>
              <a:ext uri="{FF2B5EF4-FFF2-40B4-BE49-F238E27FC236}">
                <a16:creationId xmlns:a16="http://schemas.microsoft.com/office/drawing/2014/main" id="{54F8D281-7B8D-C704-FF3F-21F3805155E3}"/>
              </a:ext>
            </a:extLst>
          </p:cNvPr>
          <p:cNvSpPr txBox="1"/>
          <p:nvPr/>
        </p:nvSpPr>
        <p:spPr>
          <a:xfrm>
            <a:off x="2755900" y="5117300"/>
            <a:ext cx="6096000" cy="923330"/>
          </a:xfrm>
          <a:prstGeom prst="rect">
            <a:avLst/>
          </a:prstGeom>
          <a:noFill/>
        </p:spPr>
        <p:txBody>
          <a:bodyPr wrap="square">
            <a:spAutoFit/>
          </a:bodyPr>
          <a:lstStyle/>
          <a:p>
            <a:r>
              <a:rPr lang="es-US" dirty="0">
                <a:solidFill>
                  <a:srgbClr val="00B0F0"/>
                </a:solidFill>
              </a:rPr>
              <a:t>Al igual que </a:t>
            </a:r>
            <a:r>
              <a:rPr lang="es-US" dirty="0" err="1">
                <a:solidFill>
                  <a:srgbClr val="00B0F0"/>
                </a:solidFill>
              </a:rPr>
              <a:t>ini</a:t>
            </a:r>
            <a:r>
              <a:rPr lang="es-US" dirty="0">
                <a:solidFill>
                  <a:srgbClr val="00B0F0"/>
                </a:solidFill>
              </a:rPr>
              <a:t>, fin es una variable de finalización esta también se aplica en diferentes métodos y muchas veces trabaja junto con </a:t>
            </a:r>
            <a:r>
              <a:rPr lang="es-US" dirty="0" err="1">
                <a:solidFill>
                  <a:srgbClr val="00B0F0"/>
                </a:solidFill>
              </a:rPr>
              <a:t>ini</a:t>
            </a:r>
            <a:endParaRPr lang="es-US" dirty="0">
              <a:solidFill>
                <a:srgbClr val="00B0F0"/>
              </a:solidFill>
            </a:endParaRPr>
          </a:p>
        </p:txBody>
      </p:sp>
    </p:spTree>
    <p:extLst>
      <p:ext uri="{BB962C8B-B14F-4D97-AF65-F5344CB8AC3E}">
        <p14:creationId xmlns:p14="http://schemas.microsoft.com/office/powerpoint/2010/main" val="24163757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Forma libre: forma 58">
            <a:extLst>
              <a:ext uri="{FF2B5EF4-FFF2-40B4-BE49-F238E27FC236}">
                <a16:creationId xmlns:a16="http://schemas.microsoft.com/office/drawing/2014/main" id="{E76FB5C4-C6AA-2FDD-C26E-9C648B4EB134}"/>
              </a:ext>
            </a:extLst>
          </p:cNvPr>
          <p:cNvSpPr/>
          <p:nvPr/>
        </p:nvSpPr>
        <p:spPr>
          <a:xfrm flipH="1" flipV="1">
            <a:off x="0" y="-18777"/>
            <a:ext cx="12192000" cy="6876777"/>
          </a:xfrm>
          <a:custGeom>
            <a:avLst/>
            <a:gdLst>
              <a:gd name="connsiteX0" fmla="*/ 12191999 w 12192000"/>
              <a:gd name="connsiteY0" fmla="*/ 4412376 h 6876777"/>
              <a:gd name="connsiteX1" fmla="*/ 12191999 w 12192000"/>
              <a:gd name="connsiteY1" fmla="*/ 6876777 h 6876777"/>
              <a:gd name="connsiteX2" fmla="*/ 11711523 w 12192000"/>
              <a:gd name="connsiteY2" fmla="*/ 6876777 h 6876777"/>
              <a:gd name="connsiteX3" fmla="*/ 10719561 w 12192000"/>
              <a:gd name="connsiteY3" fmla="*/ 5884815 h 6876777"/>
              <a:gd name="connsiteX4" fmla="*/ 1642730 w 12192000"/>
              <a:gd name="connsiteY4" fmla="*/ 3915155 h 6876777"/>
              <a:gd name="connsiteX5" fmla="*/ 3028255 w 12192000"/>
              <a:gd name="connsiteY5" fmla="*/ 5300680 h 6876777"/>
              <a:gd name="connsiteX6" fmla="*/ 3028256 w 12192000"/>
              <a:gd name="connsiteY6" fmla="*/ 5300681 h 6876777"/>
              <a:gd name="connsiteX7" fmla="*/ 1452160 w 12192000"/>
              <a:gd name="connsiteY7" fmla="*/ 6876777 h 6876777"/>
              <a:gd name="connsiteX8" fmla="*/ 0 w 12192000"/>
              <a:gd name="connsiteY8" fmla="*/ 6876777 h 6876777"/>
              <a:gd name="connsiteX9" fmla="*/ 0 w 12192000"/>
              <a:gd name="connsiteY9" fmla="*/ 5557886 h 6876777"/>
              <a:gd name="connsiteX10" fmla="*/ 930972 w 12192000"/>
              <a:gd name="connsiteY10" fmla="*/ 1460847 h 6876777"/>
              <a:gd name="connsiteX11" fmla="*/ 2316496 w 12192000"/>
              <a:gd name="connsiteY11" fmla="*/ 2846370 h 6876777"/>
              <a:gd name="connsiteX12" fmla="*/ 0 w 12192000"/>
              <a:gd name="connsiteY12" fmla="*/ 5162869 h 6876777"/>
              <a:gd name="connsiteX13" fmla="*/ 0 w 12192000"/>
              <a:gd name="connsiteY13" fmla="*/ 2391818 h 6876777"/>
              <a:gd name="connsiteX14" fmla="*/ 12191999 w 12192000"/>
              <a:gd name="connsiteY14" fmla="*/ 1246308 h 6876777"/>
              <a:gd name="connsiteX15" fmla="*/ 12191999 w 12192000"/>
              <a:gd name="connsiteY15" fmla="*/ 4017358 h 6876777"/>
              <a:gd name="connsiteX16" fmla="*/ 11393328 w 12192000"/>
              <a:gd name="connsiteY16" fmla="*/ 4816030 h 6876777"/>
              <a:gd name="connsiteX17" fmla="*/ 10007803 w 12192000"/>
              <a:gd name="connsiteY17" fmla="*/ 3430505 h 6876777"/>
              <a:gd name="connsiteX18" fmla="*/ 10327506 w 12192000"/>
              <a:gd name="connsiteY18" fmla="*/ 1 h 6876777"/>
              <a:gd name="connsiteX19" fmla="*/ 12192000 w 12192000"/>
              <a:gd name="connsiteY19" fmla="*/ 1 h 6876777"/>
              <a:gd name="connsiteX20" fmla="*/ 12192000 w 12192000"/>
              <a:gd name="connsiteY20" fmla="*/ 906559 h 6876777"/>
              <a:gd name="connsiteX21" fmla="*/ 10840671 w 12192000"/>
              <a:gd name="connsiteY21" fmla="*/ 2257888 h 6876777"/>
              <a:gd name="connsiteX22" fmla="*/ 9455145 w 12192000"/>
              <a:gd name="connsiteY22" fmla="*/ 872362 h 6876777"/>
              <a:gd name="connsiteX23" fmla="*/ 1 w 12192000"/>
              <a:gd name="connsiteY23" fmla="*/ 0 h 6876777"/>
              <a:gd name="connsiteX24" fmla="*/ 1475613 w 12192000"/>
              <a:gd name="connsiteY24" fmla="*/ 0 h 6876777"/>
              <a:gd name="connsiteX25" fmla="*/ 1763840 w 12192000"/>
              <a:gd name="connsiteY25" fmla="*/ 288227 h 6876777"/>
              <a:gd name="connsiteX26" fmla="*/ 1 w 12192000"/>
              <a:gd name="connsiteY26" fmla="*/ 2052067 h 6876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2192000" h="6876777">
                <a:moveTo>
                  <a:pt x="12191999" y="4412376"/>
                </a:moveTo>
                <a:lnTo>
                  <a:pt x="12191999" y="6876777"/>
                </a:lnTo>
                <a:lnTo>
                  <a:pt x="11711523" y="6876777"/>
                </a:lnTo>
                <a:lnTo>
                  <a:pt x="10719561" y="5884815"/>
                </a:lnTo>
                <a:close/>
                <a:moveTo>
                  <a:pt x="1642730" y="3915155"/>
                </a:moveTo>
                <a:lnTo>
                  <a:pt x="3028255" y="5300680"/>
                </a:lnTo>
                <a:lnTo>
                  <a:pt x="3028256" y="5300681"/>
                </a:lnTo>
                <a:lnTo>
                  <a:pt x="1452160" y="6876777"/>
                </a:lnTo>
                <a:lnTo>
                  <a:pt x="0" y="6876777"/>
                </a:lnTo>
                <a:lnTo>
                  <a:pt x="0" y="5557886"/>
                </a:lnTo>
                <a:close/>
                <a:moveTo>
                  <a:pt x="930972" y="1460847"/>
                </a:moveTo>
                <a:lnTo>
                  <a:pt x="2316496" y="2846370"/>
                </a:lnTo>
                <a:lnTo>
                  <a:pt x="0" y="5162869"/>
                </a:lnTo>
                <a:lnTo>
                  <a:pt x="0" y="2391818"/>
                </a:lnTo>
                <a:close/>
                <a:moveTo>
                  <a:pt x="12191999" y="1246308"/>
                </a:moveTo>
                <a:lnTo>
                  <a:pt x="12191999" y="4017358"/>
                </a:lnTo>
                <a:lnTo>
                  <a:pt x="11393328" y="4816030"/>
                </a:lnTo>
                <a:lnTo>
                  <a:pt x="10007803" y="3430505"/>
                </a:lnTo>
                <a:close/>
                <a:moveTo>
                  <a:pt x="10327506" y="1"/>
                </a:moveTo>
                <a:lnTo>
                  <a:pt x="12192000" y="1"/>
                </a:lnTo>
                <a:lnTo>
                  <a:pt x="12192000" y="906559"/>
                </a:lnTo>
                <a:lnTo>
                  <a:pt x="10840671" y="2257888"/>
                </a:lnTo>
                <a:lnTo>
                  <a:pt x="9455145" y="872362"/>
                </a:lnTo>
                <a:close/>
                <a:moveTo>
                  <a:pt x="1" y="0"/>
                </a:moveTo>
                <a:lnTo>
                  <a:pt x="1475613" y="0"/>
                </a:lnTo>
                <a:lnTo>
                  <a:pt x="1763840" y="288227"/>
                </a:lnTo>
                <a:lnTo>
                  <a:pt x="1" y="2052067"/>
                </a:lnTo>
                <a:close/>
              </a:path>
            </a:pathLst>
          </a:custGeom>
          <a:blipFill dpi="0" rotWithShape="1">
            <a:blip r:embed="rId2">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endParaRPr lang="es-ES" dirty="0"/>
          </a:p>
        </p:txBody>
      </p:sp>
      <p:sp>
        <p:nvSpPr>
          <p:cNvPr id="3" name="CuadroTexto 2">
            <a:extLst>
              <a:ext uri="{FF2B5EF4-FFF2-40B4-BE49-F238E27FC236}">
                <a16:creationId xmlns:a16="http://schemas.microsoft.com/office/drawing/2014/main" id="{43E3CE90-41FB-4277-FDFD-F958DC5B7210}"/>
              </a:ext>
            </a:extLst>
          </p:cNvPr>
          <p:cNvSpPr txBox="1"/>
          <p:nvPr/>
        </p:nvSpPr>
        <p:spPr>
          <a:xfrm>
            <a:off x="2527300" y="838885"/>
            <a:ext cx="6096000" cy="646331"/>
          </a:xfrm>
          <a:prstGeom prst="rect">
            <a:avLst/>
          </a:prstGeom>
          <a:noFill/>
        </p:spPr>
        <p:txBody>
          <a:bodyPr wrap="square">
            <a:spAutoFit/>
          </a:bodyPr>
          <a:lstStyle/>
          <a:p>
            <a:r>
              <a:rPr lang="es-ES" dirty="0">
                <a:solidFill>
                  <a:srgbClr val="8E227A"/>
                </a:solidFill>
              </a:rPr>
              <a:t>8. ¿A que se refiere los métodos </a:t>
            </a:r>
            <a:r>
              <a:rPr lang="es-ES" dirty="0" err="1">
                <a:solidFill>
                  <a:srgbClr val="8E227A"/>
                </a:solidFill>
              </a:rPr>
              <a:t>esVacia</a:t>
            </a:r>
            <a:r>
              <a:rPr lang="es-ES" dirty="0">
                <a:solidFill>
                  <a:srgbClr val="8E227A"/>
                </a:solidFill>
              </a:rPr>
              <a:t>() y </a:t>
            </a:r>
            <a:r>
              <a:rPr lang="es-ES" dirty="0" err="1">
                <a:solidFill>
                  <a:srgbClr val="8E227A"/>
                </a:solidFill>
              </a:rPr>
              <a:t>esLLena</a:t>
            </a:r>
            <a:r>
              <a:rPr lang="es-ES" dirty="0">
                <a:solidFill>
                  <a:srgbClr val="8E227A"/>
                </a:solidFill>
              </a:rPr>
              <a:t>() en una COLA? </a:t>
            </a:r>
            <a:endParaRPr lang="es-US" dirty="0">
              <a:solidFill>
                <a:srgbClr val="8E227A"/>
              </a:solidFill>
            </a:endParaRPr>
          </a:p>
        </p:txBody>
      </p:sp>
      <p:sp>
        <p:nvSpPr>
          <p:cNvPr id="4" name="CuadroTexto 3">
            <a:extLst>
              <a:ext uri="{FF2B5EF4-FFF2-40B4-BE49-F238E27FC236}">
                <a16:creationId xmlns:a16="http://schemas.microsoft.com/office/drawing/2014/main" id="{E31D193B-73C8-1BDE-6E79-72775491F195}"/>
              </a:ext>
            </a:extLst>
          </p:cNvPr>
          <p:cNvSpPr txBox="1"/>
          <p:nvPr/>
        </p:nvSpPr>
        <p:spPr>
          <a:xfrm>
            <a:off x="2362200" y="1696547"/>
            <a:ext cx="6096000" cy="369332"/>
          </a:xfrm>
          <a:prstGeom prst="rect">
            <a:avLst/>
          </a:prstGeom>
          <a:noFill/>
        </p:spPr>
        <p:txBody>
          <a:bodyPr wrap="square">
            <a:spAutoFit/>
          </a:bodyPr>
          <a:lstStyle/>
          <a:p>
            <a:r>
              <a:rPr lang="es-US" dirty="0">
                <a:solidFill>
                  <a:srgbClr val="00B0F0"/>
                </a:solidFill>
              </a:rPr>
              <a:t>Son métodos que comprueban si un método esta lleno o vació.</a:t>
            </a:r>
          </a:p>
        </p:txBody>
      </p:sp>
      <p:sp>
        <p:nvSpPr>
          <p:cNvPr id="8" name="CuadroTexto 7">
            <a:extLst>
              <a:ext uri="{FF2B5EF4-FFF2-40B4-BE49-F238E27FC236}">
                <a16:creationId xmlns:a16="http://schemas.microsoft.com/office/drawing/2014/main" id="{275A8C3D-2952-AC00-85B5-8EEAAE9E754C}"/>
              </a:ext>
            </a:extLst>
          </p:cNvPr>
          <p:cNvSpPr txBox="1"/>
          <p:nvPr/>
        </p:nvSpPr>
        <p:spPr>
          <a:xfrm>
            <a:off x="7226300" y="2211542"/>
            <a:ext cx="6096000" cy="3139321"/>
          </a:xfrm>
          <a:prstGeom prst="rect">
            <a:avLst/>
          </a:prstGeom>
          <a:noFill/>
        </p:spPr>
        <p:txBody>
          <a:bodyPr wrap="square">
            <a:spAutoFit/>
          </a:bodyPr>
          <a:lstStyle/>
          <a:p>
            <a:r>
              <a:rPr kumimoji="0" lang="es-US" altLang="es-US" sz="1800" b="0" i="0" u="none" strike="noStrike" cap="none" normalizeH="0" baseline="0" dirty="0" err="1">
                <a:ln>
                  <a:noFill/>
                </a:ln>
                <a:solidFill>
                  <a:srgbClr val="CC7832"/>
                </a:solidFill>
                <a:effectLst/>
                <a:latin typeface="JetBrains Mono"/>
              </a:rPr>
              <a:t>public</a:t>
            </a:r>
            <a:r>
              <a:rPr kumimoji="0" lang="es-US" altLang="es-US" sz="1800" b="0" i="0" u="none" strike="noStrike" cap="none" normalizeH="0" baseline="0" dirty="0">
                <a:ln>
                  <a:noFill/>
                </a:ln>
                <a:solidFill>
                  <a:srgbClr val="CC7832"/>
                </a:solidFill>
                <a:effectLst/>
                <a:latin typeface="JetBrains Mono"/>
              </a:rPr>
              <a:t> </a:t>
            </a:r>
            <a:r>
              <a:rPr kumimoji="0" lang="es-US" altLang="es-US" sz="1800" b="0" i="0" u="none" strike="noStrike" cap="none" normalizeH="0" baseline="0" dirty="0" err="1">
                <a:ln>
                  <a:noFill/>
                </a:ln>
                <a:solidFill>
                  <a:srgbClr val="CC7832"/>
                </a:solidFill>
                <a:effectLst/>
                <a:latin typeface="JetBrains Mono"/>
              </a:rPr>
              <a:t>boolean</a:t>
            </a:r>
            <a:r>
              <a:rPr kumimoji="0" lang="es-US" altLang="es-US" sz="1800" b="0" i="0" u="none" strike="noStrike" cap="none" normalizeH="0" baseline="0" dirty="0">
                <a:ln>
                  <a:noFill/>
                </a:ln>
                <a:solidFill>
                  <a:srgbClr val="CC7832"/>
                </a:solidFill>
                <a:effectLst/>
                <a:latin typeface="JetBrains Mono"/>
              </a:rPr>
              <a:t> </a:t>
            </a:r>
            <a:r>
              <a:rPr kumimoji="0" lang="es-US" altLang="es-US" sz="1800" b="0" i="0" u="none" strike="noStrike" cap="none" normalizeH="0" baseline="0" dirty="0" err="1">
                <a:ln>
                  <a:noFill/>
                </a:ln>
                <a:solidFill>
                  <a:srgbClr val="FFC66D"/>
                </a:solidFill>
                <a:effectLst/>
                <a:latin typeface="JetBrains Mono"/>
              </a:rPr>
              <a:t>esLlena</a:t>
            </a:r>
            <a:r>
              <a:rPr kumimoji="0" lang="es-US" altLang="es-US" sz="1800" b="0" i="0" u="none" strike="noStrike" cap="none" normalizeH="0" baseline="0" dirty="0">
                <a:ln>
                  <a:noFill/>
                </a:ln>
                <a:solidFill>
                  <a:srgbClr val="A9B7C6"/>
                </a:solidFill>
                <a:effectLst/>
                <a:latin typeface="JetBrains Mono"/>
              </a:rPr>
              <a:t>()</a:t>
            </a:r>
            <a:br>
              <a:rPr kumimoji="0" lang="es-US" altLang="es-US" sz="1800" b="0" i="0" u="none" strike="noStrike" cap="none" normalizeH="0" baseline="0" dirty="0">
                <a:ln>
                  <a:noFill/>
                </a:ln>
                <a:solidFill>
                  <a:srgbClr val="A9B7C6"/>
                </a:solidFill>
                <a:effectLst/>
                <a:latin typeface="JetBrains Mono"/>
              </a:rPr>
            </a:br>
            <a:r>
              <a:rPr kumimoji="0" lang="es-US" altLang="es-US" sz="1800" b="0" i="0" u="none" strike="noStrike" cap="none" normalizeH="0" baseline="0" dirty="0">
                <a:ln>
                  <a:noFill/>
                </a:ln>
                <a:solidFill>
                  <a:srgbClr val="A9B7C6"/>
                </a:solidFill>
                <a:effectLst/>
                <a:latin typeface="JetBrains Mono"/>
              </a:rPr>
              <a:t>{</a:t>
            </a:r>
            <a:br>
              <a:rPr kumimoji="0" lang="es-US" altLang="es-US" sz="1800" b="0" i="0" u="none" strike="noStrike" cap="none" normalizeH="0" baseline="0" dirty="0">
                <a:ln>
                  <a:noFill/>
                </a:ln>
                <a:solidFill>
                  <a:srgbClr val="A9B7C6"/>
                </a:solidFill>
                <a:effectLst/>
                <a:latin typeface="JetBrains Mono"/>
              </a:rPr>
            </a:br>
            <a:r>
              <a:rPr kumimoji="0" lang="es-US" altLang="es-US" sz="1800" b="0" i="0" u="none" strike="noStrike" cap="none" normalizeH="0" baseline="0" dirty="0">
                <a:ln>
                  <a:noFill/>
                </a:ln>
                <a:solidFill>
                  <a:srgbClr val="A9B7C6"/>
                </a:solidFill>
                <a:effectLst/>
                <a:latin typeface="JetBrains Mono"/>
              </a:rPr>
              <a:t>    </a:t>
            </a:r>
            <a:r>
              <a:rPr kumimoji="0" lang="es-US" altLang="es-US" sz="1800" b="0" i="0" u="none" strike="noStrike" cap="none" normalizeH="0" baseline="0" dirty="0" err="1">
                <a:ln>
                  <a:noFill/>
                </a:ln>
                <a:solidFill>
                  <a:srgbClr val="CC7832"/>
                </a:solidFill>
                <a:effectLst/>
                <a:latin typeface="JetBrains Mono"/>
              </a:rPr>
              <a:t>if</a:t>
            </a:r>
            <a:r>
              <a:rPr kumimoji="0" lang="es-US" altLang="es-US" sz="1800" b="0" i="0" u="none" strike="noStrike" cap="none" normalizeH="0" baseline="0" dirty="0">
                <a:ln>
                  <a:noFill/>
                </a:ln>
                <a:solidFill>
                  <a:srgbClr val="A9B7C6"/>
                </a:solidFill>
                <a:effectLst/>
                <a:latin typeface="JetBrains Mono"/>
              </a:rPr>
              <a:t>(</a:t>
            </a:r>
            <a:r>
              <a:rPr kumimoji="0" lang="es-US" altLang="es-US" sz="1800" b="0" i="0" u="none" strike="noStrike" cap="none" normalizeH="0" baseline="0" dirty="0" err="1">
                <a:ln>
                  <a:noFill/>
                </a:ln>
                <a:solidFill>
                  <a:srgbClr val="CC7832"/>
                </a:solidFill>
                <a:effectLst/>
                <a:latin typeface="JetBrains Mono"/>
              </a:rPr>
              <a:t>this</a:t>
            </a:r>
            <a:r>
              <a:rPr kumimoji="0" lang="es-US" altLang="es-US" sz="1800" b="0" i="0" u="none" strike="noStrike" cap="none" normalizeH="0" baseline="0" dirty="0" err="1">
                <a:ln>
                  <a:noFill/>
                </a:ln>
                <a:solidFill>
                  <a:srgbClr val="A9B7C6"/>
                </a:solidFill>
                <a:effectLst/>
                <a:latin typeface="JetBrains Mono"/>
              </a:rPr>
              <a:t>.</a:t>
            </a:r>
            <a:r>
              <a:rPr kumimoji="0" lang="es-US" altLang="es-US" sz="1800" b="0" i="0" u="none" strike="noStrike" cap="none" normalizeH="0" baseline="0" dirty="0" err="1">
                <a:ln>
                  <a:noFill/>
                </a:ln>
                <a:solidFill>
                  <a:srgbClr val="9876AA"/>
                </a:solidFill>
                <a:effectLst/>
                <a:latin typeface="JetBrains Mono"/>
              </a:rPr>
              <a:t>fin</a:t>
            </a:r>
            <a:r>
              <a:rPr kumimoji="0" lang="es-US" altLang="es-US" sz="1800" b="0" i="0" u="none" strike="noStrike" cap="none" normalizeH="0" baseline="0" dirty="0">
                <a:ln>
                  <a:noFill/>
                </a:ln>
                <a:solidFill>
                  <a:srgbClr val="A9B7C6"/>
                </a:solidFill>
                <a:effectLst/>
                <a:latin typeface="JetBrains Mono"/>
              </a:rPr>
              <a:t>==</a:t>
            </a:r>
            <a:r>
              <a:rPr kumimoji="0" lang="es-US" altLang="es-US" sz="1800" b="0" i="0" u="none" strike="noStrike" cap="none" normalizeH="0" baseline="0" dirty="0" err="1">
                <a:ln>
                  <a:noFill/>
                </a:ln>
                <a:solidFill>
                  <a:srgbClr val="CC7832"/>
                </a:solidFill>
                <a:effectLst/>
                <a:latin typeface="JetBrains Mono"/>
              </a:rPr>
              <a:t>this</a:t>
            </a:r>
            <a:r>
              <a:rPr kumimoji="0" lang="es-US" altLang="es-US" sz="1800" b="0" i="0" u="none" strike="noStrike" cap="none" normalizeH="0" baseline="0" dirty="0" err="1">
                <a:ln>
                  <a:noFill/>
                </a:ln>
                <a:solidFill>
                  <a:srgbClr val="A9B7C6"/>
                </a:solidFill>
                <a:effectLst/>
                <a:latin typeface="JetBrains Mono"/>
              </a:rPr>
              <a:t>.</a:t>
            </a:r>
            <a:r>
              <a:rPr kumimoji="0" lang="es-US" altLang="es-US" sz="1800" b="0" i="0" u="none" strike="noStrike" cap="none" normalizeH="0" baseline="0" dirty="0" err="1">
                <a:ln>
                  <a:noFill/>
                </a:ln>
                <a:solidFill>
                  <a:srgbClr val="9876AA"/>
                </a:solidFill>
                <a:effectLst/>
                <a:latin typeface="JetBrains Mono"/>
              </a:rPr>
              <a:t>max</a:t>
            </a:r>
            <a:r>
              <a:rPr kumimoji="0" lang="es-US" altLang="es-US" sz="1800" b="0" i="0" u="none" strike="noStrike" cap="none" normalizeH="0" baseline="0" dirty="0">
                <a:ln>
                  <a:noFill/>
                </a:ln>
                <a:solidFill>
                  <a:srgbClr val="A9B7C6"/>
                </a:solidFill>
                <a:effectLst/>
                <a:latin typeface="JetBrains Mono"/>
              </a:rPr>
              <a:t>)</a:t>
            </a:r>
            <a:br>
              <a:rPr kumimoji="0" lang="es-US" altLang="es-US" sz="1800" b="0" i="0" u="none" strike="noStrike" cap="none" normalizeH="0" baseline="0" dirty="0">
                <a:ln>
                  <a:noFill/>
                </a:ln>
                <a:solidFill>
                  <a:srgbClr val="A9B7C6"/>
                </a:solidFill>
                <a:effectLst/>
                <a:latin typeface="JetBrains Mono"/>
              </a:rPr>
            </a:br>
            <a:r>
              <a:rPr kumimoji="0" lang="es-US" altLang="es-US" sz="1800" b="0" i="0" u="none" strike="noStrike" cap="none" normalizeH="0" baseline="0" dirty="0">
                <a:ln>
                  <a:noFill/>
                </a:ln>
                <a:solidFill>
                  <a:srgbClr val="A9B7C6"/>
                </a:solidFill>
                <a:effectLst/>
                <a:latin typeface="JetBrains Mono"/>
              </a:rPr>
              <a:t>    {</a:t>
            </a:r>
            <a:br>
              <a:rPr kumimoji="0" lang="es-US" altLang="es-US" sz="1800" b="0" i="0" u="none" strike="noStrike" cap="none" normalizeH="0" baseline="0" dirty="0">
                <a:ln>
                  <a:noFill/>
                </a:ln>
                <a:solidFill>
                  <a:srgbClr val="A9B7C6"/>
                </a:solidFill>
                <a:effectLst/>
                <a:latin typeface="JetBrains Mono"/>
              </a:rPr>
            </a:br>
            <a:r>
              <a:rPr kumimoji="0" lang="es-US" altLang="es-US" sz="1800" b="0" i="0" u="none" strike="noStrike" cap="none" normalizeH="0" baseline="0" dirty="0">
                <a:ln>
                  <a:noFill/>
                </a:ln>
                <a:solidFill>
                  <a:srgbClr val="A9B7C6"/>
                </a:solidFill>
                <a:effectLst/>
                <a:latin typeface="JetBrains Mono"/>
              </a:rPr>
              <a:t>        </a:t>
            </a:r>
            <a:r>
              <a:rPr kumimoji="0" lang="es-US" altLang="es-US" sz="1800" b="0" i="0" u="none" strike="noStrike" cap="none" normalizeH="0" baseline="0" dirty="0" err="1">
                <a:ln>
                  <a:noFill/>
                </a:ln>
                <a:solidFill>
                  <a:srgbClr val="CC7832"/>
                </a:solidFill>
                <a:effectLst/>
                <a:latin typeface="JetBrains Mono"/>
              </a:rPr>
              <a:t>return</a:t>
            </a:r>
            <a:r>
              <a:rPr kumimoji="0" lang="es-US" altLang="es-US" sz="1800" b="0" i="0" u="none" strike="noStrike" cap="none" normalizeH="0" baseline="0" dirty="0">
                <a:ln>
                  <a:noFill/>
                </a:ln>
                <a:solidFill>
                  <a:srgbClr val="CC7832"/>
                </a:solidFill>
                <a:effectLst/>
                <a:latin typeface="JetBrains Mono"/>
              </a:rPr>
              <a:t> true;</a:t>
            </a:r>
            <a:br>
              <a:rPr kumimoji="0" lang="es-US" altLang="es-US" sz="1800" b="0" i="0" u="none" strike="noStrike" cap="none" normalizeH="0" baseline="0" dirty="0">
                <a:ln>
                  <a:noFill/>
                </a:ln>
                <a:solidFill>
                  <a:srgbClr val="CC7832"/>
                </a:solidFill>
                <a:effectLst/>
                <a:latin typeface="JetBrains Mono"/>
              </a:rPr>
            </a:br>
            <a:r>
              <a:rPr kumimoji="0" lang="es-US" altLang="es-US" sz="1800" b="0" i="0" u="none" strike="noStrike" cap="none" normalizeH="0" baseline="0" dirty="0">
                <a:ln>
                  <a:noFill/>
                </a:ln>
                <a:solidFill>
                  <a:srgbClr val="CC7832"/>
                </a:solidFill>
                <a:effectLst/>
                <a:latin typeface="JetBrains Mono"/>
              </a:rPr>
              <a:t>    </a:t>
            </a:r>
            <a:r>
              <a:rPr kumimoji="0" lang="es-US" altLang="es-US" sz="1800" b="0" i="0" u="none" strike="noStrike" cap="none" normalizeH="0" baseline="0" dirty="0">
                <a:ln>
                  <a:noFill/>
                </a:ln>
                <a:solidFill>
                  <a:srgbClr val="A9B7C6"/>
                </a:solidFill>
                <a:effectLst/>
                <a:latin typeface="JetBrains Mono"/>
              </a:rPr>
              <a:t>}</a:t>
            </a:r>
            <a:br>
              <a:rPr kumimoji="0" lang="es-US" altLang="es-US" sz="1800" b="0" i="0" u="none" strike="noStrike" cap="none" normalizeH="0" baseline="0" dirty="0">
                <a:ln>
                  <a:noFill/>
                </a:ln>
                <a:solidFill>
                  <a:srgbClr val="A9B7C6"/>
                </a:solidFill>
                <a:effectLst/>
                <a:latin typeface="JetBrains Mono"/>
              </a:rPr>
            </a:br>
            <a:r>
              <a:rPr kumimoji="0" lang="es-US" altLang="es-US" sz="1800" b="0" i="0" u="none" strike="noStrike" cap="none" normalizeH="0" baseline="0" dirty="0">
                <a:ln>
                  <a:noFill/>
                </a:ln>
                <a:solidFill>
                  <a:srgbClr val="A9B7C6"/>
                </a:solidFill>
                <a:effectLst/>
                <a:latin typeface="JetBrains Mono"/>
              </a:rPr>
              <a:t>    </a:t>
            </a:r>
            <a:r>
              <a:rPr kumimoji="0" lang="es-US" altLang="es-US" sz="1800" b="0" i="0" u="none" strike="noStrike" cap="none" normalizeH="0" baseline="0" dirty="0" err="1">
                <a:ln>
                  <a:noFill/>
                </a:ln>
                <a:solidFill>
                  <a:srgbClr val="CC7832"/>
                </a:solidFill>
                <a:effectLst/>
                <a:latin typeface="JetBrains Mono"/>
              </a:rPr>
              <a:t>else</a:t>
            </a:r>
            <a:br>
              <a:rPr kumimoji="0" lang="es-US" altLang="es-US" sz="1800" b="0" i="0" u="none" strike="noStrike" cap="none" normalizeH="0" baseline="0" dirty="0">
                <a:ln>
                  <a:noFill/>
                </a:ln>
                <a:solidFill>
                  <a:srgbClr val="CC7832"/>
                </a:solidFill>
                <a:effectLst/>
                <a:latin typeface="JetBrains Mono"/>
              </a:rPr>
            </a:br>
            <a:r>
              <a:rPr kumimoji="0" lang="es-US" altLang="es-US" sz="1800" b="0" i="0" u="none" strike="noStrike" cap="none" normalizeH="0" baseline="0" dirty="0">
                <a:ln>
                  <a:noFill/>
                </a:ln>
                <a:solidFill>
                  <a:srgbClr val="CC7832"/>
                </a:solidFill>
                <a:effectLst/>
                <a:latin typeface="JetBrains Mono"/>
              </a:rPr>
              <a:t>    </a:t>
            </a:r>
            <a:r>
              <a:rPr kumimoji="0" lang="es-US" altLang="es-US" sz="1800" b="0" i="0" u="none" strike="noStrike" cap="none" normalizeH="0" baseline="0" dirty="0">
                <a:ln>
                  <a:noFill/>
                </a:ln>
                <a:solidFill>
                  <a:srgbClr val="A9B7C6"/>
                </a:solidFill>
                <a:effectLst/>
                <a:latin typeface="JetBrains Mono"/>
              </a:rPr>
              <a:t>{</a:t>
            </a:r>
            <a:br>
              <a:rPr kumimoji="0" lang="es-US" altLang="es-US" sz="1800" b="0" i="0" u="none" strike="noStrike" cap="none" normalizeH="0" baseline="0" dirty="0">
                <a:ln>
                  <a:noFill/>
                </a:ln>
                <a:solidFill>
                  <a:srgbClr val="A9B7C6"/>
                </a:solidFill>
                <a:effectLst/>
                <a:latin typeface="JetBrains Mono"/>
              </a:rPr>
            </a:br>
            <a:r>
              <a:rPr kumimoji="0" lang="es-US" altLang="es-US" sz="1800" b="0" i="0" u="none" strike="noStrike" cap="none" normalizeH="0" baseline="0" dirty="0">
                <a:ln>
                  <a:noFill/>
                </a:ln>
                <a:solidFill>
                  <a:srgbClr val="A9B7C6"/>
                </a:solidFill>
                <a:effectLst/>
                <a:latin typeface="JetBrains Mono"/>
              </a:rPr>
              <a:t>        </a:t>
            </a:r>
            <a:r>
              <a:rPr kumimoji="0" lang="es-US" altLang="es-US" sz="1800" b="0" i="0" u="none" strike="noStrike" cap="none" normalizeH="0" baseline="0" dirty="0" err="1">
                <a:ln>
                  <a:noFill/>
                </a:ln>
                <a:solidFill>
                  <a:srgbClr val="CC7832"/>
                </a:solidFill>
                <a:effectLst/>
                <a:latin typeface="JetBrains Mono"/>
              </a:rPr>
              <a:t>return</a:t>
            </a:r>
            <a:r>
              <a:rPr kumimoji="0" lang="es-US" altLang="es-US" sz="1800" b="0" i="0" u="none" strike="noStrike" cap="none" normalizeH="0" baseline="0" dirty="0">
                <a:ln>
                  <a:noFill/>
                </a:ln>
                <a:solidFill>
                  <a:srgbClr val="CC7832"/>
                </a:solidFill>
                <a:effectLst/>
                <a:latin typeface="JetBrains Mono"/>
              </a:rPr>
              <a:t> false;</a:t>
            </a:r>
            <a:br>
              <a:rPr kumimoji="0" lang="es-US" altLang="es-US" sz="1800" b="0" i="0" u="none" strike="noStrike" cap="none" normalizeH="0" baseline="0" dirty="0">
                <a:ln>
                  <a:noFill/>
                </a:ln>
                <a:solidFill>
                  <a:srgbClr val="CC7832"/>
                </a:solidFill>
                <a:effectLst/>
                <a:latin typeface="JetBrains Mono"/>
              </a:rPr>
            </a:br>
            <a:r>
              <a:rPr kumimoji="0" lang="es-US" altLang="es-US" sz="1800" b="0" i="0" u="none" strike="noStrike" cap="none" normalizeH="0" baseline="0" dirty="0">
                <a:ln>
                  <a:noFill/>
                </a:ln>
                <a:solidFill>
                  <a:srgbClr val="CC7832"/>
                </a:solidFill>
                <a:effectLst/>
                <a:latin typeface="JetBrains Mono"/>
              </a:rPr>
              <a:t>    </a:t>
            </a:r>
            <a:r>
              <a:rPr kumimoji="0" lang="es-US" altLang="es-US" sz="1800" b="0" i="0" u="none" strike="noStrike" cap="none" normalizeH="0" baseline="0" dirty="0">
                <a:ln>
                  <a:noFill/>
                </a:ln>
                <a:solidFill>
                  <a:srgbClr val="A9B7C6"/>
                </a:solidFill>
                <a:effectLst/>
                <a:latin typeface="JetBrains Mono"/>
              </a:rPr>
              <a:t>}</a:t>
            </a:r>
            <a:br>
              <a:rPr kumimoji="0" lang="es-US" altLang="es-US" sz="1800" b="0" i="0" u="none" strike="noStrike" cap="none" normalizeH="0" baseline="0" dirty="0">
                <a:ln>
                  <a:noFill/>
                </a:ln>
                <a:solidFill>
                  <a:srgbClr val="A9B7C6"/>
                </a:solidFill>
                <a:effectLst/>
                <a:latin typeface="JetBrains Mono"/>
              </a:rPr>
            </a:br>
            <a:r>
              <a:rPr kumimoji="0" lang="es-US" altLang="es-US" sz="1800" b="0" i="0" u="none" strike="noStrike" cap="none" normalizeH="0" baseline="0" dirty="0">
                <a:ln>
                  <a:noFill/>
                </a:ln>
                <a:solidFill>
                  <a:srgbClr val="A9B7C6"/>
                </a:solidFill>
                <a:effectLst/>
                <a:latin typeface="JetBrains Mono"/>
              </a:rPr>
              <a:t>}</a:t>
            </a:r>
            <a:endParaRPr lang="es-US" dirty="0"/>
          </a:p>
        </p:txBody>
      </p:sp>
      <p:sp>
        <p:nvSpPr>
          <p:cNvPr id="11" name="CuadroTexto 10">
            <a:extLst>
              <a:ext uri="{FF2B5EF4-FFF2-40B4-BE49-F238E27FC236}">
                <a16:creationId xmlns:a16="http://schemas.microsoft.com/office/drawing/2014/main" id="{18F7C33C-FFC8-0E37-DA05-9643818D8845}"/>
              </a:ext>
            </a:extLst>
          </p:cNvPr>
          <p:cNvSpPr txBox="1"/>
          <p:nvPr/>
        </p:nvSpPr>
        <p:spPr>
          <a:xfrm>
            <a:off x="2527300" y="2267600"/>
            <a:ext cx="3365500" cy="3139321"/>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US" altLang="es-US" sz="1800" b="0" i="0" u="none" strike="noStrike" cap="none" normalizeH="0" baseline="0" dirty="0" err="1">
                <a:ln>
                  <a:noFill/>
                </a:ln>
                <a:solidFill>
                  <a:srgbClr val="CC7832"/>
                </a:solidFill>
                <a:effectLst/>
                <a:latin typeface="JetBrains Mono"/>
              </a:rPr>
              <a:t>public</a:t>
            </a:r>
            <a:r>
              <a:rPr kumimoji="0" lang="es-US" altLang="es-US" sz="1800" b="0" i="0" u="none" strike="noStrike" cap="none" normalizeH="0" baseline="0" dirty="0">
                <a:ln>
                  <a:noFill/>
                </a:ln>
                <a:solidFill>
                  <a:srgbClr val="CC7832"/>
                </a:solidFill>
                <a:effectLst/>
                <a:latin typeface="JetBrains Mono"/>
              </a:rPr>
              <a:t> </a:t>
            </a:r>
            <a:r>
              <a:rPr kumimoji="0" lang="es-US" altLang="es-US" sz="1800" b="0" i="0" u="none" strike="noStrike" cap="none" normalizeH="0" baseline="0" dirty="0" err="1">
                <a:ln>
                  <a:noFill/>
                </a:ln>
                <a:solidFill>
                  <a:srgbClr val="CC7832"/>
                </a:solidFill>
                <a:effectLst/>
                <a:latin typeface="JetBrains Mono"/>
              </a:rPr>
              <a:t>boolean</a:t>
            </a:r>
            <a:r>
              <a:rPr kumimoji="0" lang="es-US" altLang="es-US" sz="1800" b="0" i="0" u="none" strike="noStrike" cap="none" normalizeH="0" baseline="0" dirty="0">
                <a:ln>
                  <a:noFill/>
                </a:ln>
                <a:solidFill>
                  <a:srgbClr val="CC7832"/>
                </a:solidFill>
                <a:effectLst/>
                <a:latin typeface="JetBrains Mono"/>
              </a:rPr>
              <a:t> </a:t>
            </a:r>
            <a:r>
              <a:rPr kumimoji="0" lang="es-US" altLang="es-US" sz="1800" b="0" i="0" u="none" strike="noStrike" cap="none" normalizeH="0" baseline="0" dirty="0" err="1">
                <a:ln>
                  <a:noFill/>
                </a:ln>
                <a:solidFill>
                  <a:srgbClr val="FFC66D"/>
                </a:solidFill>
                <a:effectLst/>
                <a:latin typeface="JetBrains Mono"/>
              </a:rPr>
              <a:t>esVacia</a:t>
            </a:r>
            <a:r>
              <a:rPr kumimoji="0" lang="es-US" altLang="es-US" sz="1800" b="0" i="0" u="none" strike="noStrike" cap="none" normalizeH="0" baseline="0" dirty="0">
                <a:ln>
                  <a:noFill/>
                </a:ln>
                <a:solidFill>
                  <a:srgbClr val="A9B7C6"/>
                </a:solidFill>
                <a:effectLst/>
                <a:latin typeface="JetBrains Mono"/>
              </a:rPr>
              <a:t>()</a:t>
            </a:r>
            <a:br>
              <a:rPr kumimoji="0" lang="es-US" altLang="es-US" sz="1800" b="0" i="0" u="none" strike="noStrike" cap="none" normalizeH="0" baseline="0" dirty="0">
                <a:ln>
                  <a:noFill/>
                </a:ln>
                <a:solidFill>
                  <a:srgbClr val="A9B7C6"/>
                </a:solidFill>
                <a:effectLst/>
                <a:latin typeface="JetBrains Mono"/>
              </a:rPr>
            </a:br>
            <a:r>
              <a:rPr kumimoji="0" lang="es-US" altLang="es-US" sz="1800" b="0" i="0" u="none" strike="noStrike" cap="none" normalizeH="0" baseline="0" dirty="0">
                <a:ln>
                  <a:noFill/>
                </a:ln>
                <a:solidFill>
                  <a:srgbClr val="A9B7C6"/>
                </a:solidFill>
                <a:effectLst/>
                <a:latin typeface="JetBrains Mono"/>
              </a:rPr>
              <a:t>{</a:t>
            </a:r>
            <a:br>
              <a:rPr kumimoji="0" lang="es-US" altLang="es-US" sz="1800" b="0" i="0" u="none" strike="noStrike" cap="none" normalizeH="0" baseline="0" dirty="0">
                <a:ln>
                  <a:noFill/>
                </a:ln>
                <a:solidFill>
                  <a:srgbClr val="A9B7C6"/>
                </a:solidFill>
                <a:effectLst/>
                <a:latin typeface="JetBrains Mono"/>
              </a:rPr>
            </a:br>
            <a:r>
              <a:rPr kumimoji="0" lang="es-US" altLang="es-US" sz="1800" b="0" i="0" u="none" strike="noStrike" cap="none" normalizeH="0" baseline="0" dirty="0">
                <a:ln>
                  <a:noFill/>
                </a:ln>
                <a:solidFill>
                  <a:srgbClr val="A9B7C6"/>
                </a:solidFill>
                <a:effectLst/>
                <a:latin typeface="JetBrains Mono"/>
              </a:rPr>
              <a:t>    </a:t>
            </a:r>
            <a:r>
              <a:rPr kumimoji="0" lang="es-US" altLang="es-US" sz="1800" b="0" i="0" u="none" strike="noStrike" cap="none" normalizeH="0" baseline="0" dirty="0" err="1">
                <a:ln>
                  <a:noFill/>
                </a:ln>
                <a:solidFill>
                  <a:srgbClr val="CC7832"/>
                </a:solidFill>
                <a:effectLst/>
                <a:latin typeface="JetBrains Mono"/>
              </a:rPr>
              <a:t>if</a:t>
            </a:r>
            <a:r>
              <a:rPr kumimoji="0" lang="es-US" altLang="es-US" sz="1800" b="0" i="0" u="none" strike="noStrike" cap="none" normalizeH="0" baseline="0" dirty="0">
                <a:ln>
                  <a:noFill/>
                </a:ln>
                <a:solidFill>
                  <a:srgbClr val="A9B7C6"/>
                </a:solidFill>
                <a:effectLst/>
                <a:latin typeface="JetBrains Mono"/>
              </a:rPr>
              <a:t>(</a:t>
            </a:r>
            <a:r>
              <a:rPr kumimoji="0" lang="es-US" altLang="es-US" sz="1800" b="0" i="0" u="none" strike="noStrike" cap="none" normalizeH="0" baseline="0" dirty="0">
                <a:ln>
                  <a:noFill/>
                </a:ln>
                <a:solidFill>
                  <a:srgbClr val="CC7832"/>
                </a:solidFill>
                <a:effectLst/>
                <a:latin typeface="JetBrains Mono"/>
              </a:rPr>
              <a:t>this</a:t>
            </a:r>
            <a:r>
              <a:rPr kumimoji="0" lang="es-US" altLang="es-US" sz="1800" b="0" i="0" u="none" strike="noStrike" cap="none" normalizeH="0" baseline="0" dirty="0">
                <a:ln>
                  <a:noFill/>
                </a:ln>
                <a:solidFill>
                  <a:srgbClr val="A9B7C6"/>
                </a:solidFill>
                <a:effectLst/>
                <a:latin typeface="JetBrains Mono"/>
              </a:rPr>
              <a:t>.</a:t>
            </a:r>
            <a:r>
              <a:rPr kumimoji="0" lang="es-US" altLang="es-US" sz="1800" b="0" i="0" u="none" strike="noStrike" cap="none" normalizeH="0" baseline="0" dirty="0">
                <a:ln>
                  <a:noFill/>
                </a:ln>
                <a:solidFill>
                  <a:srgbClr val="9876AA"/>
                </a:solidFill>
                <a:effectLst/>
                <a:latin typeface="JetBrains Mono"/>
              </a:rPr>
              <a:t>ini</a:t>
            </a:r>
            <a:r>
              <a:rPr kumimoji="0" lang="es-US" altLang="es-US" sz="1800" b="0" i="0" u="none" strike="noStrike" cap="none" normalizeH="0" baseline="0" dirty="0">
                <a:ln>
                  <a:noFill/>
                </a:ln>
                <a:solidFill>
                  <a:srgbClr val="A9B7C6"/>
                </a:solidFill>
                <a:effectLst/>
                <a:latin typeface="JetBrains Mono"/>
              </a:rPr>
              <a:t>==</a:t>
            </a:r>
            <a:r>
              <a:rPr kumimoji="0" lang="es-US" altLang="es-US" sz="1800" b="0" i="0" u="none" strike="noStrike" cap="none" normalizeH="0" baseline="0" dirty="0">
                <a:ln>
                  <a:noFill/>
                </a:ln>
                <a:solidFill>
                  <a:srgbClr val="6897BB"/>
                </a:solidFill>
                <a:effectLst/>
                <a:latin typeface="JetBrains Mono"/>
              </a:rPr>
              <a:t>0 </a:t>
            </a:r>
            <a:r>
              <a:rPr kumimoji="0" lang="es-US" altLang="es-US" sz="1800" b="0" i="0" u="none" strike="noStrike" cap="none" normalizeH="0" baseline="0" dirty="0">
                <a:ln>
                  <a:noFill/>
                </a:ln>
                <a:solidFill>
                  <a:srgbClr val="A9B7C6"/>
                </a:solidFill>
                <a:effectLst/>
                <a:latin typeface="JetBrains Mono"/>
              </a:rPr>
              <a:t>&amp;&amp; </a:t>
            </a:r>
            <a:r>
              <a:rPr kumimoji="0" lang="es-US" altLang="es-US" sz="1800" b="0" i="0" u="none" strike="noStrike" cap="none" normalizeH="0" baseline="0" dirty="0" err="1">
                <a:ln>
                  <a:noFill/>
                </a:ln>
                <a:solidFill>
                  <a:srgbClr val="CC7832"/>
                </a:solidFill>
                <a:effectLst/>
                <a:latin typeface="JetBrains Mono"/>
              </a:rPr>
              <a:t>this</a:t>
            </a:r>
            <a:r>
              <a:rPr kumimoji="0" lang="es-US" altLang="es-US" sz="1800" b="0" i="0" u="none" strike="noStrike" cap="none" normalizeH="0" baseline="0" dirty="0" err="1">
                <a:ln>
                  <a:noFill/>
                </a:ln>
                <a:solidFill>
                  <a:srgbClr val="A9B7C6"/>
                </a:solidFill>
                <a:effectLst/>
                <a:latin typeface="JetBrains Mono"/>
              </a:rPr>
              <a:t>.</a:t>
            </a:r>
            <a:r>
              <a:rPr kumimoji="0" lang="es-US" altLang="es-US" sz="1800" b="0" i="0" u="none" strike="noStrike" cap="none" normalizeH="0" baseline="0" dirty="0" err="1">
                <a:ln>
                  <a:noFill/>
                </a:ln>
                <a:solidFill>
                  <a:srgbClr val="9876AA"/>
                </a:solidFill>
                <a:effectLst/>
                <a:latin typeface="JetBrains Mono"/>
              </a:rPr>
              <a:t>fin</a:t>
            </a:r>
            <a:r>
              <a:rPr kumimoji="0" lang="es-US" altLang="es-US" sz="1800" b="0" i="0" u="none" strike="noStrike" cap="none" normalizeH="0" baseline="0" dirty="0">
                <a:ln>
                  <a:noFill/>
                </a:ln>
                <a:solidFill>
                  <a:srgbClr val="A9B7C6"/>
                </a:solidFill>
                <a:effectLst/>
                <a:latin typeface="JetBrains Mono"/>
              </a:rPr>
              <a:t>==</a:t>
            </a:r>
            <a:r>
              <a:rPr kumimoji="0" lang="es-US" altLang="es-US" sz="1800" b="0" i="0" u="none" strike="noStrike" cap="none" normalizeH="0" baseline="0" dirty="0">
                <a:ln>
                  <a:noFill/>
                </a:ln>
                <a:solidFill>
                  <a:srgbClr val="6897BB"/>
                </a:solidFill>
                <a:effectLst/>
                <a:latin typeface="JetBrains Mono"/>
              </a:rPr>
              <a:t>0</a:t>
            </a:r>
            <a:r>
              <a:rPr kumimoji="0" lang="es-US" altLang="es-US" sz="1800" b="0" i="0" u="none" strike="noStrike" cap="none" normalizeH="0" baseline="0" dirty="0">
                <a:ln>
                  <a:noFill/>
                </a:ln>
                <a:solidFill>
                  <a:srgbClr val="A9B7C6"/>
                </a:solidFill>
                <a:effectLst/>
                <a:latin typeface="JetBrains Mono"/>
              </a:rPr>
              <a:t>)</a:t>
            </a:r>
            <a:br>
              <a:rPr kumimoji="0" lang="es-US" altLang="es-US" sz="1800" b="0" i="0" u="none" strike="noStrike" cap="none" normalizeH="0" baseline="0" dirty="0">
                <a:ln>
                  <a:noFill/>
                </a:ln>
                <a:solidFill>
                  <a:srgbClr val="A9B7C6"/>
                </a:solidFill>
                <a:effectLst/>
                <a:latin typeface="JetBrains Mono"/>
              </a:rPr>
            </a:br>
            <a:r>
              <a:rPr kumimoji="0" lang="es-US" altLang="es-US" sz="1800" b="0" i="0" u="none" strike="noStrike" cap="none" normalizeH="0" baseline="0" dirty="0">
                <a:ln>
                  <a:noFill/>
                </a:ln>
                <a:solidFill>
                  <a:srgbClr val="A9B7C6"/>
                </a:solidFill>
                <a:effectLst/>
                <a:latin typeface="JetBrains Mono"/>
              </a:rPr>
              <a:t>    {</a:t>
            </a:r>
            <a:br>
              <a:rPr kumimoji="0" lang="es-US" altLang="es-US" sz="1800" b="0" i="0" u="none" strike="noStrike" cap="none" normalizeH="0" baseline="0" dirty="0">
                <a:ln>
                  <a:noFill/>
                </a:ln>
                <a:solidFill>
                  <a:srgbClr val="A9B7C6"/>
                </a:solidFill>
                <a:effectLst/>
                <a:latin typeface="JetBrains Mono"/>
              </a:rPr>
            </a:br>
            <a:r>
              <a:rPr kumimoji="0" lang="es-US" altLang="es-US" sz="1800" b="0" i="0" u="none" strike="noStrike" cap="none" normalizeH="0" baseline="0" dirty="0">
                <a:ln>
                  <a:noFill/>
                </a:ln>
                <a:solidFill>
                  <a:srgbClr val="A9B7C6"/>
                </a:solidFill>
                <a:effectLst/>
                <a:latin typeface="JetBrains Mono"/>
              </a:rPr>
              <a:t>        </a:t>
            </a:r>
            <a:r>
              <a:rPr kumimoji="0" lang="es-US" altLang="es-US" sz="1800" b="0" i="0" u="none" strike="noStrike" cap="none" normalizeH="0" baseline="0" dirty="0" err="1">
                <a:ln>
                  <a:noFill/>
                </a:ln>
                <a:solidFill>
                  <a:srgbClr val="CC7832"/>
                </a:solidFill>
                <a:effectLst/>
                <a:latin typeface="JetBrains Mono"/>
              </a:rPr>
              <a:t>return</a:t>
            </a:r>
            <a:r>
              <a:rPr kumimoji="0" lang="es-US" altLang="es-US" sz="1800" b="0" i="0" u="none" strike="noStrike" cap="none" normalizeH="0" baseline="0" dirty="0">
                <a:ln>
                  <a:noFill/>
                </a:ln>
                <a:solidFill>
                  <a:srgbClr val="CC7832"/>
                </a:solidFill>
                <a:effectLst/>
                <a:latin typeface="JetBrains Mono"/>
              </a:rPr>
              <a:t> true;</a:t>
            </a:r>
            <a:br>
              <a:rPr kumimoji="0" lang="es-US" altLang="es-US" sz="1800" b="0" i="0" u="none" strike="noStrike" cap="none" normalizeH="0" baseline="0" dirty="0">
                <a:ln>
                  <a:noFill/>
                </a:ln>
                <a:solidFill>
                  <a:srgbClr val="CC7832"/>
                </a:solidFill>
                <a:effectLst/>
                <a:latin typeface="JetBrains Mono"/>
              </a:rPr>
            </a:br>
            <a:r>
              <a:rPr kumimoji="0" lang="es-US" altLang="es-US" sz="1800" b="0" i="0" u="none" strike="noStrike" cap="none" normalizeH="0" baseline="0" dirty="0">
                <a:ln>
                  <a:noFill/>
                </a:ln>
                <a:solidFill>
                  <a:srgbClr val="CC7832"/>
                </a:solidFill>
                <a:effectLst/>
                <a:latin typeface="JetBrains Mono"/>
              </a:rPr>
              <a:t>    </a:t>
            </a:r>
            <a:r>
              <a:rPr kumimoji="0" lang="es-US" altLang="es-US" sz="1800" b="0" i="0" u="none" strike="noStrike" cap="none" normalizeH="0" baseline="0" dirty="0">
                <a:ln>
                  <a:noFill/>
                </a:ln>
                <a:solidFill>
                  <a:srgbClr val="A9B7C6"/>
                </a:solidFill>
                <a:effectLst/>
                <a:latin typeface="JetBrains Mono"/>
              </a:rPr>
              <a:t>}</a:t>
            </a:r>
            <a:br>
              <a:rPr kumimoji="0" lang="es-US" altLang="es-US" sz="1800" b="0" i="0" u="none" strike="noStrike" cap="none" normalizeH="0" baseline="0" dirty="0">
                <a:ln>
                  <a:noFill/>
                </a:ln>
                <a:solidFill>
                  <a:srgbClr val="A9B7C6"/>
                </a:solidFill>
                <a:effectLst/>
                <a:latin typeface="JetBrains Mono"/>
              </a:rPr>
            </a:br>
            <a:r>
              <a:rPr kumimoji="0" lang="es-US" altLang="es-US" sz="1800" b="0" i="0" u="none" strike="noStrike" cap="none" normalizeH="0" baseline="0" dirty="0">
                <a:ln>
                  <a:noFill/>
                </a:ln>
                <a:solidFill>
                  <a:srgbClr val="A9B7C6"/>
                </a:solidFill>
                <a:effectLst/>
                <a:latin typeface="JetBrains Mono"/>
              </a:rPr>
              <a:t>    </a:t>
            </a:r>
            <a:r>
              <a:rPr kumimoji="0" lang="es-US" altLang="es-US" sz="1800" b="0" i="0" u="none" strike="noStrike" cap="none" normalizeH="0" baseline="0" dirty="0" err="1">
                <a:ln>
                  <a:noFill/>
                </a:ln>
                <a:solidFill>
                  <a:srgbClr val="CC7832"/>
                </a:solidFill>
                <a:effectLst/>
                <a:latin typeface="JetBrains Mono"/>
              </a:rPr>
              <a:t>else</a:t>
            </a:r>
            <a:br>
              <a:rPr kumimoji="0" lang="es-US" altLang="es-US" sz="1800" b="0" i="0" u="none" strike="noStrike" cap="none" normalizeH="0" baseline="0" dirty="0">
                <a:ln>
                  <a:noFill/>
                </a:ln>
                <a:solidFill>
                  <a:srgbClr val="CC7832"/>
                </a:solidFill>
                <a:effectLst/>
                <a:latin typeface="JetBrains Mono"/>
              </a:rPr>
            </a:br>
            <a:r>
              <a:rPr kumimoji="0" lang="es-US" altLang="es-US" sz="1800" b="0" i="0" u="none" strike="noStrike" cap="none" normalizeH="0" baseline="0" dirty="0">
                <a:ln>
                  <a:noFill/>
                </a:ln>
                <a:solidFill>
                  <a:srgbClr val="CC7832"/>
                </a:solidFill>
                <a:effectLst/>
                <a:latin typeface="JetBrains Mono"/>
              </a:rPr>
              <a:t>    </a:t>
            </a:r>
            <a:r>
              <a:rPr kumimoji="0" lang="es-US" altLang="es-US" sz="1800" b="0" i="0" u="none" strike="noStrike" cap="none" normalizeH="0" baseline="0" dirty="0">
                <a:ln>
                  <a:noFill/>
                </a:ln>
                <a:solidFill>
                  <a:srgbClr val="A9B7C6"/>
                </a:solidFill>
                <a:effectLst/>
                <a:latin typeface="JetBrains Mono"/>
              </a:rPr>
              <a:t>{</a:t>
            </a:r>
            <a:br>
              <a:rPr kumimoji="0" lang="es-US" altLang="es-US" sz="1800" b="0" i="0" u="none" strike="noStrike" cap="none" normalizeH="0" baseline="0" dirty="0">
                <a:ln>
                  <a:noFill/>
                </a:ln>
                <a:solidFill>
                  <a:srgbClr val="A9B7C6"/>
                </a:solidFill>
                <a:effectLst/>
                <a:latin typeface="JetBrains Mono"/>
              </a:rPr>
            </a:br>
            <a:r>
              <a:rPr kumimoji="0" lang="es-US" altLang="es-US" sz="1800" b="0" i="0" u="none" strike="noStrike" cap="none" normalizeH="0" baseline="0" dirty="0">
                <a:ln>
                  <a:noFill/>
                </a:ln>
                <a:solidFill>
                  <a:srgbClr val="A9B7C6"/>
                </a:solidFill>
                <a:effectLst/>
                <a:latin typeface="JetBrains Mono"/>
              </a:rPr>
              <a:t>        </a:t>
            </a:r>
            <a:r>
              <a:rPr kumimoji="0" lang="es-US" altLang="es-US" sz="1800" b="0" i="0" u="none" strike="noStrike" cap="none" normalizeH="0" baseline="0" dirty="0" err="1">
                <a:ln>
                  <a:noFill/>
                </a:ln>
                <a:solidFill>
                  <a:srgbClr val="CC7832"/>
                </a:solidFill>
                <a:effectLst/>
                <a:latin typeface="JetBrains Mono"/>
              </a:rPr>
              <a:t>return</a:t>
            </a:r>
            <a:r>
              <a:rPr kumimoji="0" lang="es-US" altLang="es-US" sz="1800" b="0" i="0" u="none" strike="noStrike" cap="none" normalizeH="0" baseline="0" dirty="0">
                <a:ln>
                  <a:noFill/>
                </a:ln>
                <a:solidFill>
                  <a:srgbClr val="CC7832"/>
                </a:solidFill>
                <a:effectLst/>
                <a:latin typeface="JetBrains Mono"/>
              </a:rPr>
              <a:t> false;</a:t>
            </a:r>
            <a:br>
              <a:rPr kumimoji="0" lang="es-US" altLang="es-US" sz="1800" b="0" i="0" u="none" strike="noStrike" cap="none" normalizeH="0" baseline="0" dirty="0">
                <a:ln>
                  <a:noFill/>
                </a:ln>
                <a:solidFill>
                  <a:srgbClr val="CC7832"/>
                </a:solidFill>
                <a:effectLst/>
                <a:latin typeface="JetBrains Mono"/>
              </a:rPr>
            </a:br>
            <a:r>
              <a:rPr kumimoji="0" lang="es-US" altLang="es-US" sz="1800" b="0" i="0" u="none" strike="noStrike" cap="none" normalizeH="0" baseline="0" dirty="0">
                <a:ln>
                  <a:noFill/>
                </a:ln>
                <a:solidFill>
                  <a:srgbClr val="CC7832"/>
                </a:solidFill>
                <a:effectLst/>
                <a:latin typeface="JetBrains Mono"/>
              </a:rPr>
              <a:t>    </a:t>
            </a:r>
            <a:r>
              <a:rPr kumimoji="0" lang="es-US" altLang="es-US" sz="1800" b="0" i="0" u="none" strike="noStrike" cap="none" normalizeH="0" baseline="0" dirty="0">
                <a:ln>
                  <a:noFill/>
                </a:ln>
                <a:solidFill>
                  <a:srgbClr val="A9B7C6"/>
                </a:solidFill>
                <a:effectLst/>
                <a:latin typeface="JetBrains Mono"/>
              </a:rPr>
              <a:t>}</a:t>
            </a:r>
            <a:br>
              <a:rPr kumimoji="0" lang="es-US" altLang="es-US" sz="1800" b="0" i="0" u="none" strike="noStrike" cap="none" normalizeH="0" baseline="0" dirty="0">
                <a:ln>
                  <a:noFill/>
                </a:ln>
                <a:solidFill>
                  <a:srgbClr val="A9B7C6"/>
                </a:solidFill>
                <a:effectLst/>
                <a:latin typeface="JetBrains Mono"/>
              </a:rPr>
            </a:br>
            <a:r>
              <a:rPr kumimoji="0" lang="es-US" altLang="es-US" sz="1800" b="0" i="0" u="none" strike="noStrike" cap="none" normalizeH="0" baseline="0" dirty="0">
                <a:ln>
                  <a:noFill/>
                </a:ln>
                <a:solidFill>
                  <a:srgbClr val="A9B7C6"/>
                </a:solidFill>
                <a:effectLst/>
                <a:latin typeface="JetBrains Mono"/>
              </a:rPr>
              <a:t>}</a:t>
            </a:r>
            <a:endParaRPr kumimoji="0" lang="es-US" altLang="es-US" sz="4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1942921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Forma libre: forma 58">
            <a:extLst>
              <a:ext uri="{FF2B5EF4-FFF2-40B4-BE49-F238E27FC236}">
                <a16:creationId xmlns:a16="http://schemas.microsoft.com/office/drawing/2014/main" id="{E76FB5C4-C6AA-2FDD-C26E-9C648B4EB134}"/>
              </a:ext>
            </a:extLst>
          </p:cNvPr>
          <p:cNvSpPr/>
          <p:nvPr/>
        </p:nvSpPr>
        <p:spPr>
          <a:xfrm>
            <a:off x="0" y="-9724"/>
            <a:ext cx="12192000" cy="6876777"/>
          </a:xfrm>
          <a:custGeom>
            <a:avLst/>
            <a:gdLst>
              <a:gd name="connsiteX0" fmla="*/ 12191999 w 12192000"/>
              <a:gd name="connsiteY0" fmla="*/ 4412376 h 6876777"/>
              <a:gd name="connsiteX1" fmla="*/ 12191999 w 12192000"/>
              <a:gd name="connsiteY1" fmla="*/ 6876777 h 6876777"/>
              <a:gd name="connsiteX2" fmla="*/ 11711523 w 12192000"/>
              <a:gd name="connsiteY2" fmla="*/ 6876777 h 6876777"/>
              <a:gd name="connsiteX3" fmla="*/ 10719561 w 12192000"/>
              <a:gd name="connsiteY3" fmla="*/ 5884815 h 6876777"/>
              <a:gd name="connsiteX4" fmla="*/ 1642730 w 12192000"/>
              <a:gd name="connsiteY4" fmla="*/ 3915155 h 6876777"/>
              <a:gd name="connsiteX5" fmla="*/ 3028255 w 12192000"/>
              <a:gd name="connsiteY5" fmla="*/ 5300680 h 6876777"/>
              <a:gd name="connsiteX6" fmla="*/ 3028256 w 12192000"/>
              <a:gd name="connsiteY6" fmla="*/ 5300681 h 6876777"/>
              <a:gd name="connsiteX7" fmla="*/ 1452160 w 12192000"/>
              <a:gd name="connsiteY7" fmla="*/ 6876777 h 6876777"/>
              <a:gd name="connsiteX8" fmla="*/ 0 w 12192000"/>
              <a:gd name="connsiteY8" fmla="*/ 6876777 h 6876777"/>
              <a:gd name="connsiteX9" fmla="*/ 0 w 12192000"/>
              <a:gd name="connsiteY9" fmla="*/ 5557886 h 6876777"/>
              <a:gd name="connsiteX10" fmla="*/ 930972 w 12192000"/>
              <a:gd name="connsiteY10" fmla="*/ 1460847 h 6876777"/>
              <a:gd name="connsiteX11" fmla="*/ 2316496 w 12192000"/>
              <a:gd name="connsiteY11" fmla="*/ 2846370 h 6876777"/>
              <a:gd name="connsiteX12" fmla="*/ 0 w 12192000"/>
              <a:gd name="connsiteY12" fmla="*/ 5162869 h 6876777"/>
              <a:gd name="connsiteX13" fmla="*/ 0 w 12192000"/>
              <a:gd name="connsiteY13" fmla="*/ 2391818 h 6876777"/>
              <a:gd name="connsiteX14" fmla="*/ 12191999 w 12192000"/>
              <a:gd name="connsiteY14" fmla="*/ 1246308 h 6876777"/>
              <a:gd name="connsiteX15" fmla="*/ 12191999 w 12192000"/>
              <a:gd name="connsiteY15" fmla="*/ 4017358 h 6876777"/>
              <a:gd name="connsiteX16" fmla="*/ 11393328 w 12192000"/>
              <a:gd name="connsiteY16" fmla="*/ 4816030 h 6876777"/>
              <a:gd name="connsiteX17" fmla="*/ 10007803 w 12192000"/>
              <a:gd name="connsiteY17" fmla="*/ 3430505 h 6876777"/>
              <a:gd name="connsiteX18" fmla="*/ 10327506 w 12192000"/>
              <a:gd name="connsiteY18" fmla="*/ 1 h 6876777"/>
              <a:gd name="connsiteX19" fmla="*/ 12192000 w 12192000"/>
              <a:gd name="connsiteY19" fmla="*/ 1 h 6876777"/>
              <a:gd name="connsiteX20" fmla="*/ 12192000 w 12192000"/>
              <a:gd name="connsiteY20" fmla="*/ 906559 h 6876777"/>
              <a:gd name="connsiteX21" fmla="*/ 10840671 w 12192000"/>
              <a:gd name="connsiteY21" fmla="*/ 2257888 h 6876777"/>
              <a:gd name="connsiteX22" fmla="*/ 9455145 w 12192000"/>
              <a:gd name="connsiteY22" fmla="*/ 872362 h 6876777"/>
              <a:gd name="connsiteX23" fmla="*/ 1 w 12192000"/>
              <a:gd name="connsiteY23" fmla="*/ 0 h 6876777"/>
              <a:gd name="connsiteX24" fmla="*/ 1475613 w 12192000"/>
              <a:gd name="connsiteY24" fmla="*/ 0 h 6876777"/>
              <a:gd name="connsiteX25" fmla="*/ 1763840 w 12192000"/>
              <a:gd name="connsiteY25" fmla="*/ 288227 h 6876777"/>
              <a:gd name="connsiteX26" fmla="*/ 1 w 12192000"/>
              <a:gd name="connsiteY26" fmla="*/ 2052067 h 6876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2192000" h="6876777">
                <a:moveTo>
                  <a:pt x="12191999" y="4412376"/>
                </a:moveTo>
                <a:lnTo>
                  <a:pt x="12191999" y="6876777"/>
                </a:lnTo>
                <a:lnTo>
                  <a:pt x="11711523" y="6876777"/>
                </a:lnTo>
                <a:lnTo>
                  <a:pt x="10719561" y="5884815"/>
                </a:lnTo>
                <a:close/>
                <a:moveTo>
                  <a:pt x="1642730" y="3915155"/>
                </a:moveTo>
                <a:lnTo>
                  <a:pt x="3028255" y="5300680"/>
                </a:lnTo>
                <a:lnTo>
                  <a:pt x="3028256" y="5300681"/>
                </a:lnTo>
                <a:lnTo>
                  <a:pt x="1452160" y="6876777"/>
                </a:lnTo>
                <a:lnTo>
                  <a:pt x="0" y="6876777"/>
                </a:lnTo>
                <a:lnTo>
                  <a:pt x="0" y="5557886"/>
                </a:lnTo>
                <a:close/>
                <a:moveTo>
                  <a:pt x="930972" y="1460847"/>
                </a:moveTo>
                <a:lnTo>
                  <a:pt x="2316496" y="2846370"/>
                </a:lnTo>
                <a:lnTo>
                  <a:pt x="0" y="5162869"/>
                </a:lnTo>
                <a:lnTo>
                  <a:pt x="0" y="2391818"/>
                </a:lnTo>
                <a:close/>
                <a:moveTo>
                  <a:pt x="12191999" y="1246308"/>
                </a:moveTo>
                <a:lnTo>
                  <a:pt x="12191999" y="4017358"/>
                </a:lnTo>
                <a:lnTo>
                  <a:pt x="11393328" y="4816030"/>
                </a:lnTo>
                <a:lnTo>
                  <a:pt x="10007803" y="3430505"/>
                </a:lnTo>
                <a:close/>
                <a:moveTo>
                  <a:pt x="10327506" y="1"/>
                </a:moveTo>
                <a:lnTo>
                  <a:pt x="12192000" y="1"/>
                </a:lnTo>
                <a:lnTo>
                  <a:pt x="12192000" y="906559"/>
                </a:lnTo>
                <a:lnTo>
                  <a:pt x="10840671" y="2257888"/>
                </a:lnTo>
                <a:lnTo>
                  <a:pt x="9455145" y="872362"/>
                </a:lnTo>
                <a:close/>
                <a:moveTo>
                  <a:pt x="1" y="0"/>
                </a:moveTo>
                <a:lnTo>
                  <a:pt x="1475613" y="0"/>
                </a:lnTo>
                <a:lnTo>
                  <a:pt x="1763840" y="288227"/>
                </a:lnTo>
                <a:lnTo>
                  <a:pt x="1" y="2052067"/>
                </a:lnTo>
                <a:close/>
              </a:path>
            </a:pathLst>
          </a:custGeom>
          <a:blipFill dpi="0" rotWithShape="1">
            <a:blip r:embed="rId2">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endParaRPr lang="es-ES" dirty="0"/>
          </a:p>
        </p:txBody>
      </p:sp>
      <p:sp>
        <p:nvSpPr>
          <p:cNvPr id="61" name="CuadroTexto 60">
            <a:extLst>
              <a:ext uri="{FF2B5EF4-FFF2-40B4-BE49-F238E27FC236}">
                <a16:creationId xmlns:a16="http://schemas.microsoft.com/office/drawing/2014/main" id="{1749A11D-9C1F-B207-CCB3-7053710D8C32}"/>
              </a:ext>
            </a:extLst>
          </p:cNvPr>
          <p:cNvSpPr txBox="1"/>
          <p:nvPr/>
        </p:nvSpPr>
        <p:spPr>
          <a:xfrm>
            <a:off x="3374679" y="606644"/>
            <a:ext cx="6097508" cy="369332"/>
          </a:xfrm>
          <a:prstGeom prst="rect">
            <a:avLst/>
          </a:prstGeom>
          <a:noFill/>
        </p:spPr>
        <p:txBody>
          <a:bodyPr wrap="square">
            <a:spAutoFit/>
          </a:bodyPr>
          <a:lstStyle/>
          <a:p>
            <a:pPr marL="342900" indent="-342900">
              <a:buAutoNum type="arabicPeriod"/>
            </a:pPr>
            <a:endParaRPr lang="es-ES" dirty="0">
              <a:solidFill>
                <a:srgbClr val="0070C0"/>
              </a:solidFill>
            </a:endParaRPr>
          </a:p>
        </p:txBody>
      </p:sp>
      <p:sp>
        <p:nvSpPr>
          <p:cNvPr id="3" name="CuadroTexto 2">
            <a:extLst>
              <a:ext uri="{FF2B5EF4-FFF2-40B4-BE49-F238E27FC236}">
                <a16:creationId xmlns:a16="http://schemas.microsoft.com/office/drawing/2014/main" id="{89393645-4C85-D309-1C20-CD5F8129180D}"/>
              </a:ext>
            </a:extLst>
          </p:cNvPr>
          <p:cNvSpPr txBox="1"/>
          <p:nvPr/>
        </p:nvSpPr>
        <p:spPr>
          <a:xfrm>
            <a:off x="2719813" y="606644"/>
            <a:ext cx="6096000" cy="369332"/>
          </a:xfrm>
          <a:prstGeom prst="rect">
            <a:avLst/>
          </a:prstGeom>
          <a:noFill/>
        </p:spPr>
        <p:txBody>
          <a:bodyPr wrap="square">
            <a:spAutoFit/>
          </a:bodyPr>
          <a:lstStyle/>
          <a:p>
            <a:r>
              <a:rPr lang="es-ES" dirty="0">
                <a:solidFill>
                  <a:srgbClr val="8E227A"/>
                </a:solidFill>
              </a:rPr>
              <a:t>9. ¿Qué son los métodos estáticos en JAVA? </a:t>
            </a:r>
            <a:endParaRPr lang="es-US" dirty="0">
              <a:solidFill>
                <a:srgbClr val="8E227A"/>
              </a:solidFill>
            </a:endParaRPr>
          </a:p>
        </p:txBody>
      </p:sp>
      <p:sp>
        <p:nvSpPr>
          <p:cNvPr id="8" name="CuadroTexto 7">
            <a:extLst>
              <a:ext uri="{FF2B5EF4-FFF2-40B4-BE49-F238E27FC236}">
                <a16:creationId xmlns:a16="http://schemas.microsoft.com/office/drawing/2014/main" id="{D1ED6574-94F9-573E-6026-260F28DE763C}"/>
              </a:ext>
            </a:extLst>
          </p:cNvPr>
          <p:cNvSpPr txBox="1"/>
          <p:nvPr/>
        </p:nvSpPr>
        <p:spPr>
          <a:xfrm>
            <a:off x="2425700" y="1139736"/>
            <a:ext cx="7200900" cy="3139321"/>
          </a:xfrm>
          <a:prstGeom prst="rect">
            <a:avLst/>
          </a:prstGeom>
          <a:noFill/>
        </p:spPr>
        <p:txBody>
          <a:bodyPr wrap="square">
            <a:spAutoFit/>
          </a:bodyPr>
          <a:lstStyle/>
          <a:p>
            <a:r>
              <a:rPr lang="es-ES" dirty="0">
                <a:solidFill>
                  <a:srgbClr val="00B0F0"/>
                </a:solidFill>
              </a:rPr>
              <a:t>El método estático en Java es un método que pertenece a la clase y no al objeto. Un método estático solo puede acceder a datos estáticos.</a:t>
            </a:r>
          </a:p>
          <a:p>
            <a:pPr marL="285750" indent="-285750">
              <a:buFont typeface="Arial" panose="020B0604020202020204" pitchFamily="34" charset="0"/>
              <a:buChar char="•"/>
            </a:pPr>
            <a:r>
              <a:rPr lang="es-ES" dirty="0">
                <a:solidFill>
                  <a:srgbClr val="00B0F0"/>
                </a:solidFill>
              </a:rPr>
              <a:t>Es un método que pertenece a la clase y no al objeto (instancia)</a:t>
            </a:r>
          </a:p>
          <a:p>
            <a:pPr marL="285750" indent="-285750">
              <a:buFont typeface="Arial" panose="020B0604020202020204" pitchFamily="34" charset="0"/>
              <a:buChar char="•"/>
            </a:pPr>
            <a:r>
              <a:rPr lang="es-ES" dirty="0">
                <a:solidFill>
                  <a:srgbClr val="00B0F0"/>
                </a:solidFill>
              </a:rPr>
              <a:t>Un método estático solo puede acceder a datos estáticos. No puede acceder a datos no estáticos (variables de instancia)</a:t>
            </a:r>
          </a:p>
          <a:p>
            <a:pPr marL="285750" indent="-285750">
              <a:buFont typeface="Arial" panose="020B0604020202020204" pitchFamily="34" charset="0"/>
              <a:buChar char="•"/>
            </a:pPr>
            <a:r>
              <a:rPr lang="es-ES" dirty="0">
                <a:solidFill>
                  <a:srgbClr val="00B0F0"/>
                </a:solidFill>
              </a:rPr>
              <a:t>Un método estático puede llamar solo a otros métodos estáticos y no puede invocar un método no estático a partir de él.</a:t>
            </a:r>
          </a:p>
          <a:p>
            <a:pPr marL="285750" indent="-285750">
              <a:buFont typeface="Arial" panose="020B0604020202020204" pitchFamily="34" charset="0"/>
              <a:buChar char="•"/>
            </a:pPr>
            <a:r>
              <a:rPr lang="es-ES" dirty="0">
                <a:solidFill>
                  <a:srgbClr val="00B0F0"/>
                </a:solidFill>
              </a:rPr>
              <a:t>Un método estático se puede acceder directamente por el nombre de la clase y no necesita ningún objeto</a:t>
            </a:r>
          </a:p>
          <a:p>
            <a:pPr marL="285750" indent="-285750">
              <a:buFont typeface="Arial" panose="020B0604020202020204" pitchFamily="34" charset="0"/>
              <a:buChar char="•"/>
            </a:pPr>
            <a:r>
              <a:rPr lang="es-ES" dirty="0">
                <a:solidFill>
                  <a:srgbClr val="00B0F0"/>
                </a:solidFill>
              </a:rPr>
              <a:t>Un método estático no puede hacer referencia a “este” o “super” palabras clave de todos modos</a:t>
            </a:r>
            <a:endParaRPr lang="es-US" dirty="0">
              <a:solidFill>
                <a:srgbClr val="00B0F0"/>
              </a:solidFill>
            </a:endParaRPr>
          </a:p>
        </p:txBody>
      </p:sp>
    </p:spTree>
    <p:extLst>
      <p:ext uri="{BB962C8B-B14F-4D97-AF65-F5344CB8AC3E}">
        <p14:creationId xmlns:p14="http://schemas.microsoft.com/office/powerpoint/2010/main" val="35208961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Forma libre: forma 58">
            <a:extLst>
              <a:ext uri="{FF2B5EF4-FFF2-40B4-BE49-F238E27FC236}">
                <a16:creationId xmlns:a16="http://schemas.microsoft.com/office/drawing/2014/main" id="{E76FB5C4-C6AA-2FDD-C26E-9C648B4EB134}"/>
              </a:ext>
            </a:extLst>
          </p:cNvPr>
          <p:cNvSpPr/>
          <p:nvPr/>
        </p:nvSpPr>
        <p:spPr>
          <a:xfrm flipH="1" flipV="1">
            <a:off x="0" y="-18777"/>
            <a:ext cx="12192000" cy="6876777"/>
          </a:xfrm>
          <a:custGeom>
            <a:avLst/>
            <a:gdLst>
              <a:gd name="connsiteX0" fmla="*/ 12191999 w 12192000"/>
              <a:gd name="connsiteY0" fmla="*/ 4412376 h 6876777"/>
              <a:gd name="connsiteX1" fmla="*/ 12191999 w 12192000"/>
              <a:gd name="connsiteY1" fmla="*/ 6876777 h 6876777"/>
              <a:gd name="connsiteX2" fmla="*/ 11711523 w 12192000"/>
              <a:gd name="connsiteY2" fmla="*/ 6876777 h 6876777"/>
              <a:gd name="connsiteX3" fmla="*/ 10719561 w 12192000"/>
              <a:gd name="connsiteY3" fmla="*/ 5884815 h 6876777"/>
              <a:gd name="connsiteX4" fmla="*/ 1642730 w 12192000"/>
              <a:gd name="connsiteY4" fmla="*/ 3915155 h 6876777"/>
              <a:gd name="connsiteX5" fmla="*/ 3028255 w 12192000"/>
              <a:gd name="connsiteY5" fmla="*/ 5300680 h 6876777"/>
              <a:gd name="connsiteX6" fmla="*/ 3028256 w 12192000"/>
              <a:gd name="connsiteY6" fmla="*/ 5300681 h 6876777"/>
              <a:gd name="connsiteX7" fmla="*/ 1452160 w 12192000"/>
              <a:gd name="connsiteY7" fmla="*/ 6876777 h 6876777"/>
              <a:gd name="connsiteX8" fmla="*/ 0 w 12192000"/>
              <a:gd name="connsiteY8" fmla="*/ 6876777 h 6876777"/>
              <a:gd name="connsiteX9" fmla="*/ 0 w 12192000"/>
              <a:gd name="connsiteY9" fmla="*/ 5557886 h 6876777"/>
              <a:gd name="connsiteX10" fmla="*/ 930972 w 12192000"/>
              <a:gd name="connsiteY10" fmla="*/ 1460847 h 6876777"/>
              <a:gd name="connsiteX11" fmla="*/ 2316496 w 12192000"/>
              <a:gd name="connsiteY11" fmla="*/ 2846370 h 6876777"/>
              <a:gd name="connsiteX12" fmla="*/ 0 w 12192000"/>
              <a:gd name="connsiteY12" fmla="*/ 5162869 h 6876777"/>
              <a:gd name="connsiteX13" fmla="*/ 0 w 12192000"/>
              <a:gd name="connsiteY13" fmla="*/ 2391818 h 6876777"/>
              <a:gd name="connsiteX14" fmla="*/ 12191999 w 12192000"/>
              <a:gd name="connsiteY14" fmla="*/ 1246308 h 6876777"/>
              <a:gd name="connsiteX15" fmla="*/ 12191999 w 12192000"/>
              <a:gd name="connsiteY15" fmla="*/ 4017358 h 6876777"/>
              <a:gd name="connsiteX16" fmla="*/ 11393328 w 12192000"/>
              <a:gd name="connsiteY16" fmla="*/ 4816030 h 6876777"/>
              <a:gd name="connsiteX17" fmla="*/ 10007803 w 12192000"/>
              <a:gd name="connsiteY17" fmla="*/ 3430505 h 6876777"/>
              <a:gd name="connsiteX18" fmla="*/ 10327506 w 12192000"/>
              <a:gd name="connsiteY18" fmla="*/ 1 h 6876777"/>
              <a:gd name="connsiteX19" fmla="*/ 12192000 w 12192000"/>
              <a:gd name="connsiteY19" fmla="*/ 1 h 6876777"/>
              <a:gd name="connsiteX20" fmla="*/ 12192000 w 12192000"/>
              <a:gd name="connsiteY20" fmla="*/ 906559 h 6876777"/>
              <a:gd name="connsiteX21" fmla="*/ 10840671 w 12192000"/>
              <a:gd name="connsiteY21" fmla="*/ 2257888 h 6876777"/>
              <a:gd name="connsiteX22" fmla="*/ 9455145 w 12192000"/>
              <a:gd name="connsiteY22" fmla="*/ 872362 h 6876777"/>
              <a:gd name="connsiteX23" fmla="*/ 1 w 12192000"/>
              <a:gd name="connsiteY23" fmla="*/ 0 h 6876777"/>
              <a:gd name="connsiteX24" fmla="*/ 1475613 w 12192000"/>
              <a:gd name="connsiteY24" fmla="*/ 0 h 6876777"/>
              <a:gd name="connsiteX25" fmla="*/ 1763840 w 12192000"/>
              <a:gd name="connsiteY25" fmla="*/ 288227 h 6876777"/>
              <a:gd name="connsiteX26" fmla="*/ 1 w 12192000"/>
              <a:gd name="connsiteY26" fmla="*/ 2052067 h 6876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2192000" h="6876777">
                <a:moveTo>
                  <a:pt x="12191999" y="4412376"/>
                </a:moveTo>
                <a:lnTo>
                  <a:pt x="12191999" y="6876777"/>
                </a:lnTo>
                <a:lnTo>
                  <a:pt x="11711523" y="6876777"/>
                </a:lnTo>
                <a:lnTo>
                  <a:pt x="10719561" y="5884815"/>
                </a:lnTo>
                <a:close/>
                <a:moveTo>
                  <a:pt x="1642730" y="3915155"/>
                </a:moveTo>
                <a:lnTo>
                  <a:pt x="3028255" y="5300680"/>
                </a:lnTo>
                <a:lnTo>
                  <a:pt x="3028256" y="5300681"/>
                </a:lnTo>
                <a:lnTo>
                  <a:pt x="1452160" y="6876777"/>
                </a:lnTo>
                <a:lnTo>
                  <a:pt x="0" y="6876777"/>
                </a:lnTo>
                <a:lnTo>
                  <a:pt x="0" y="5557886"/>
                </a:lnTo>
                <a:close/>
                <a:moveTo>
                  <a:pt x="930972" y="1460847"/>
                </a:moveTo>
                <a:lnTo>
                  <a:pt x="2316496" y="2846370"/>
                </a:lnTo>
                <a:lnTo>
                  <a:pt x="0" y="5162869"/>
                </a:lnTo>
                <a:lnTo>
                  <a:pt x="0" y="2391818"/>
                </a:lnTo>
                <a:close/>
                <a:moveTo>
                  <a:pt x="12191999" y="1246308"/>
                </a:moveTo>
                <a:lnTo>
                  <a:pt x="12191999" y="4017358"/>
                </a:lnTo>
                <a:lnTo>
                  <a:pt x="11393328" y="4816030"/>
                </a:lnTo>
                <a:lnTo>
                  <a:pt x="10007803" y="3430505"/>
                </a:lnTo>
                <a:close/>
                <a:moveTo>
                  <a:pt x="10327506" y="1"/>
                </a:moveTo>
                <a:lnTo>
                  <a:pt x="12192000" y="1"/>
                </a:lnTo>
                <a:lnTo>
                  <a:pt x="12192000" y="906559"/>
                </a:lnTo>
                <a:lnTo>
                  <a:pt x="10840671" y="2257888"/>
                </a:lnTo>
                <a:lnTo>
                  <a:pt x="9455145" y="872362"/>
                </a:lnTo>
                <a:close/>
                <a:moveTo>
                  <a:pt x="1" y="0"/>
                </a:moveTo>
                <a:lnTo>
                  <a:pt x="1475613" y="0"/>
                </a:lnTo>
                <a:lnTo>
                  <a:pt x="1763840" y="288227"/>
                </a:lnTo>
                <a:lnTo>
                  <a:pt x="1" y="2052067"/>
                </a:lnTo>
                <a:close/>
              </a:path>
            </a:pathLst>
          </a:custGeom>
          <a:blipFill dpi="0" rotWithShape="1">
            <a:blip r:embed="rId2">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endParaRPr lang="es-ES" dirty="0"/>
          </a:p>
        </p:txBody>
      </p:sp>
      <p:sp>
        <p:nvSpPr>
          <p:cNvPr id="61" name="CuadroTexto 60">
            <a:extLst>
              <a:ext uri="{FF2B5EF4-FFF2-40B4-BE49-F238E27FC236}">
                <a16:creationId xmlns:a16="http://schemas.microsoft.com/office/drawing/2014/main" id="{1749A11D-9C1F-B207-CCB3-7053710D8C32}"/>
              </a:ext>
            </a:extLst>
          </p:cNvPr>
          <p:cNvSpPr txBox="1"/>
          <p:nvPr/>
        </p:nvSpPr>
        <p:spPr>
          <a:xfrm>
            <a:off x="3374679" y="606644"/>
            <a:ext cx="6097508" cy="369332"/>
          </a:xfrm>
          <a:prstGeom prst="rect">
            <a:avLst/>
          </a:prstGeom>
          <a:noFill/>
        </p:spPr>
        <p:txBody>
          <a:bodyPr wrap="square">
            <a:spAutoFit/>
          </a:bodyPr>
          <a:lstStyle/>
          <a:p>
            <a:pPr marL="342900" indent="-342900">
              <a:buAutoNum type="arabicPeriod"/>
            </a:pPr>
            <a:endParaRPr lang="es-ES" dirty="0">
              <a:solidFill>
                <a:srgbClr val="0070C0"/>
              </a:solidFill>
            </a:endParaRPr>
          </a:p>
        </p:txBody>
      </p:sp>
      <p:sp>
        <p:nvSpPr>
          <p:cNvPr id="3" name="CuadroTexto 2">
            <a:extLst>
              <a:ext uri="{FF2B5EF4-FFF2-40B4-BE49-F238E27FC236}">
                <a16:creationId xmlns:a16="http://schemas.microsoft.com/office/drawing/2014/main" id="{3AB656F1-2229-2A0F-8E2D-F0B725B8C948}"/>
              </a:ext>
            </a:extLst>
          </p:cNvPr>
          <p:cNvSpPr txBox="1"/>
          <p:nvPr/>
        </p:nvSpPr>
        <p:spPr>
          <a:xfrm>
            <a:off x="1688094" y="329645"/>
            <a:ext cx="8471906" cy="646331"/>
          </a:xfrm>
          <a:prstGeom prst="rect">
            <a:avLst/>
          </a:prstGeom>
          <a:noFill/>
        </p:spPr>
        <p:txBody>
          <a:bodyPr wrap="square">
            <a:spAutoFit/>
          </a:bodyPr>
          <a:lstStyle/>
          <a:p>
            <a:r>
              <a:rPr lang="es-ES" dirty="0">
                <a:solidFill>
                  <a:srgbClr val="8E227A"/>
                </a:solidFill>
              </a:rPr>
              <a:t>10.¿A través de un gráfico, muestre los métodos mínimos que debería de tener una COLA? </a:t>
            </a:r>
            <a:endParaRPr lang="es-US" dirty="0">
              <a:solidFill>
                <a:srgbClr val="8E227A"/>
              </a:solidFill>
            </a:endParaRPr>
          </a:p>
        </p:txBody>
      </p:sp>
      <p:pic>
        <p:nvPicPr>
          <p:cNvPr id="4" name="Imagen 3" descr="Texto&#10;&#10;Descripción generada automáticamente">
            <a:extLst>
              <a:ext uri="{FF2B5EF4-FFF2-40B4-BE49-F238E27FC236}">
                <a16:creationId xmlns:a16="http://schemas.microsoft.com/office/drawing/2014/main" id="{2E39DBAA-2D68-4903-4630-D717BDD33FF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48705" y="1324398"/>
            <a:ext cx="5461631" cy="4644537"/>
          </a:xfrm>
          <a:prstGeom prst="rect">
            <a:avLst/>
          </a:prstGeom>
        </p:spPr>
      </p:pic>
    </p:spTree>
    <p:extLst>
      <p:ext uri="{BB962C8B-B14F-4D97-AF65-F5344CB8AC3E}">
        <p14:creationId xmlns:p14="http://schemas.microsoft.com/office/powerpoint/2010/main" val="25384252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Forma libre: forma 58">
            <a:extLst>
              <a:ext uri="{FF2B5EF4-FFF2-40B4-BE49-F238E27FC236}">
                <a16:creationId xmlns:a16="http://schemas.microsoft.com/office/drawing/2014/main" id="{E76FB5C4-C6AA-2FDD-C26E-9C648B4EB134}"/>
              </a:ext>
            </a:extLst>
          </p:cNvPr>
          <p:cNvSpPr/>
          <p:nvPr/>
        </p:nvSpPr>
        <p:spPr>
          <a:xfrm flipH="1">
            <a:off x="0" y="-18777"/>
            <a:ext cx="12192000" cy="6876777"/>
          </a:xfrm>
          <a:custGeom>
            <a:avLst/>
            <a:gdLst>
              <a:gd name="connsiteX0" fmla="*/ 12191999 w 12192000"/>
              <a:gd name="connsiteY0" fmla="*/ 4412376 h 6876777"/>
              <a:gd name="connsiteX1" fmla="*/ 12191999 w 12192000"/>
              <a:gd name="connsiteY1" fmla="*/ 6876777 h 6876777"/>
              <a:gd name="connsiteX2" fmla="*/ 11711523 w 12192000"/>
              <a:gd name="connsiteY2" fmla="*/ 6876777 h 6876777"/>
              <a:gd name="connsiteX3" fmla="*/ 10719561 w 12192000"/>
              <a:gd name="connsiteY3" fmla="*/ 5884815 h 6876777"/>
              <a:gd name="connsiteX4" fmla="*/ 1642730 w 12192000"/>
              <a:gd name="connsiteY4" fmla="*/ 3915155 h 6876777"/>
              <a:gd name="connsiteX5" fmla="*/ 3028255 w 12192000"/>
              <a:gd name="connsiteY5" fmla="*/ 5300680 h 6876777"/>
              <a:gd name="connsiteX6" fmla="*/ 3028256 w 12192000"/>
              <a:gd name="connsiteY6" fmla="*/ 5300681 h 6876777"/>
              <a:gd name="connsiteX7" fmla="*/ 1452160 w 12192000"/>
              <a:gd name="connsiteY7" fmla="*/ 6876777 h 6876777"/>
              <a:gd name="connsiteX8" fmla="*/ 0 w 12192000"/>
              <a:gd name="connsiteY8" fmla="*/ 6876777 h 6876777"/>
              <a:gd name="connsiteX9" fmla="*/ 0 w 12192000"/>
              <a:gd name="connsiteY9" fmla="*/ 5557886 h 6876777"/>
              <a:gd name="connsiteX10" fmla="*/ 930972 w 12192000"/>
              <a:gd name="connsiteY10" fmla="*/ 1460847 h 6876777"/>
              <a:gd name="connsiteX11" fmla="*/ 2316496 w 12192000"/>
              <a:gd name="connsiteY11" fmla="*/ 2846370 h 6876777"/>
              <a:gd name="connsiteX12" fmla="*/ 0 w 12192000"/>
              <a:gd name="connsiteY12" fmla="*/ 5162869 h 6876777"/>
              <a:gd name="connsiteX13" fmla="*/ 0 w 12192000"/>
              <a:gd name="connsiteY13" fmla="*/ 2391818 h 6876777"/>
              <a:gd name="connsiteX14" fmla="*/ 12191999 w 12192000"/>
              <a:gd name="connsiteY14" fmla="*/ 1246308 h 6876777"/>
              <a:gd name="connsiteX15" fmla="*/ 12191999 w 12192000"/>
              <a:gd name="connsiteY15" fmla="*/ 4017358 h 6876777"/>
              <a:gd name="connsiteX16" fmla="*/ 11393328 w 12192000"/>
              <a:gd name="connsiteY16" fmla="*/ 4816030 h 6876777"/>
              <a:gd name="connsiteX17" fmla="*/ 10007803 w 12192000"/>
              <a:gd name="connsiteY17" fmla="*/ 3430505 h 6876777"/>
              <a:gd name="connsiteX18" fmla="*/ 10327506 w 12192000"/>
              <a:gd name="connsiteY18" fmla="*/ 1 h 6876777"/>
              <a:gd name="connsiteX19" fmla="*/ 12192000 w 12192000"/>
              <a:gd name="connsiteY19" fmla="*/ 1 h 6876777"/>
              <a:gd name="connsiteX20" fmla="*/ 12192000 w 12192000"/>
              <a:gd name="connsiteY20" fmla="*/ 906559 h 6876777"/>
              <a:gd name="connsiteX21" fmla="*/ 10840671 w 12192000"/>
              <a:gd name="connsiteY21" fmla="*/ 2257888 h 6876777"/>
              <a:gd name="connsiteX22" fmla="*/ 9455145 w 12192000"/>
              <a:gd name="connsiteY22" fmla="*/ 872362 h 6876777"/>
              <a:gd name="connsiteX23" fmla="*/ 1 w 12192000"/>
              <a:gd name="connsiteY23" fmla="*/ 0 h 6876777"/>
              <a:gd name="connsiteX24" fmla="*/ 1475613 w 12192000"/>
              <a:gd name="connsiteY24" fmla="*/ 0 h 6876777"/>
              <a:gd name="connsiteX25" fmla="*/ 1763840 w 12192000"/>
              <a:gd name="connsiteY25" fmla="*/ 288227 h 6876777"/>
              <a:gd name="connsiteX26" fmla="*/ 1 w 12192000"/>
              <a:gd name="connsiteY26" fmla="*/ 2052067 h 6876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2192000" h="6876777">
                <a:moveTo>
                  <a:pt x="12191999" y="4412376"/>
                </a:moveTo>
                <a:lnTo>
                  <a:pt x="12191999" y="6876777"/>
                </a:lnTo>
                <a:lnTo>
                  <a:pt x="11711523" y="6876777"/>
                </a:lnTo>
                <a:lnTo>
                  <a:pt x="10719561" y="5884815"/>
                </a:lnTo>
                <a:close/>
                <a:moveTo>
                  <a:pt x="1642730" y="3915155"/>
                </a:moveTo>
                <a:lnTo>
                  <a:pt x="3028255" y="5300680"/>
                </a:lnTo>
                <a:lnTo>
                  <a:pt x="3028256" y="5300681"/>
                </a:lnTo>
                <a:lnTo>
                  <a:pt x="1452160" y="6876777"/>
                </a:lnTo>
                <a:lnTo>
                  <a:pt x="0" y="6876777"/>
                </a:lnTo>
                <a:lnTo>
                  <a:pt x="0" y="5557886"/>
                </a:lnTo>
                <a:close/>
                <a:moveTo>
                  <a:pt x="930972" y="1460847"/>
                </a:moveTo>
                <a:lnTo>
                  <a:pt x="2316496" y="2846370"/>
                </a:lnTo>
                <a:lnTo>
                  <a:pt x="0" y="5162869"/>
                </a:lnTo>
                <a:lnTo>
                  <a:pt x="0" y="2391818"/>
                </a:lnTo>
                <a:close/>
                <a:moveTo>
                  <a:pt x="12191999" y="1246308"/>
                </a:moveTo>
                <a:lnTo>
                  <a:pt x="12191999" y="4017358"/>
                </a:lnTo>
                <a:lnTo>
                  <a:pt x="11393328" y="4816030"/>
                </a:lnTo>
                <a:lnTo>
                  <a:pt x="10007803" y="3430505"/>
                </a:lnTo>
                <a:close/>
                <a:moveTo>
                  <a:pt x="10327506" y="1"/>
                </a:moveTo>
                <a:lnTo>
                  <a:pt x="12192000" y="1"/>
                </a:lnTo>
                <a:lnTo>
                  <a:pt x="12192000" y="906559"/>
                </a:lnTo>
                <a:lnTo>
                  <a:pt x="10840671" y="2257888"/>
                </a:lnTo>
                <a:lnTo>
                  <a:pt x="9455145" y="872362"/>
                </a:lnTo>
                <a:close/>
                <a:moveTo>
                  <a:pt x="1" y="0"/>
                </a:moveTo>
                <a:lnTo>
                  <a:pt x="1475613" y="0"/>
                </a:lnTo>
                <a:lnTo>
                  <a:pt x="1763840" y="288227"/>
                </a:lnTo>
                <a:lnTo>
                  <a:pt x="1" y="2052067"/>
                </a:lnTo>
                <a:close/>
              </a:path>
            </a:pathLst>
          </a:custGeom>
          <a:blipFill dpi="0" rotWithShape="1">
            <a:blip r:embed="rId2">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endParaRPr lang="es-ES" dirty="0"/>
          </a:p>
        </p:txBody>
      </p:sp>
      <p:sp>
        <p:nvSpPr>
          <p:cNvPr id="61" name="CuadroTexto 60">
            <a:extLst>
              <a:ext uri="{FF2B5EF4-FFF2-40B4-BE49-F238E27FC236}">
                <a16:creationId xmlns:a16="http://schemas.microsoft.com/office/drawing/2014/main" id="{1749A11D-9C1F-B207-CCB3-7053710D8C32}"/>
              </a:ext>
            </a:extLst>
          </p:cNvPr>
          <p:cNvSpPr txBox="1"/>
          <p:nvPr/>
        </p:nvSpPr>
        <p:spPr>
          <a:xfrm>
            <a:off x="3374679" y="606644"/>
            <a:ext cx="6097508" cy="369332"/>
          </a:xfrm>
          <a:prstGeom prst="rect">
            <a:avLst/>
          </a:prstGeom>
          <a:noFill/>
        </p:spPr>
        <p:txBody>
          <a:bodyPr wrap="square">
            <a:spAutoFit/>
          </a:bodyPr>
          <a:lstStyle/>
          <a:p>
            <a:pPr marL="342900" indent="-342900">
              <a:buAutoNum type="arabicPeriod"/>
            </a:pPr>
            <a:endParaRPr lang="es-ES" dirty="0">
              <a:solidFill>
                <a:srgbClr val="0070C0"/>
              </a:solidFill>
            </a:endParaRPr>
          </a:p>
        </p:txBody>
      </p:sp>
      <p:sp>
        <p:nvSpPr>
          <p:cNvPr id="3" name="CuadroTexto 2">
            <a:extLst>
              <a:ext uri="{FF2B5EF4-FFF2-40B4-BE49-F238E27FC236}">
                <a16:creationId xmlns:a16="http://schemas.microsoft.com/office/drawing/2014/main" id="{796121F3-C837-CACF-4FA6-512B4453AF7B}"/>
              </a:ext>
            </a:extLst>
          </p:cNvPr>
          <p:cNvSpPr txBox="1"/>
          <p:nvPr/>
        </p:nvSpPr>
        <p:spPr>
          <a:xfrm>
            <a:off x="3048000" y="421978"/>
            <a:ext cx="6096000" cy="369332"/>
          </a:xfrm>
          <a:prstGeom prst="rect">
            <a:avLst/>
          </a:prstGeom>
          <a:noFill/>
        </p:spPr>
        <p:txBody>
          <a:bodyPr wrap="square">
            <a:spAutoFit/>
          </a:bodyPr>
          <a:lstStyle/>
          <a:p>
            <a:r>
              <a:rPr lang="es-ES" dirty="0">
                <a:solidFill>
                  <a:srgbClr val="8E227A"/>
                </a:solidFill>
              </a:rPr>
              <a:t>11. Crear las clases necesarias para la PILA DE CLIENTES.</a:t>
            </a:r>
            <a:endParaRPr lang="es-US" dirty="0">
              <a:solidFill>
                <a:srgbClr val="8E227A"/>
              </a:solidFill>
            </a:endParaRPr>
          </a:p>
        </p:txBody>
      </p:sp>
      <p:pic>
        <p:nvPicPr>
          <p:cNvPr id="6" name="Imagen 5" descr="Texto&#10;&#10;Descripción generada automáticamente">
            <a:extLst>
              <a:ext uri="{FF2B5EF4-FFF2-40B4-BE49-F238E27FC236}">
                <a16:creationId xmlns:a16="http://schemas.microsoft.com/office/drawing/2014/main" id="{B4477137-BC20-F653-13EF-9716B27CC62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34622" y="606643"/>
            <a:ext cx="1393949" cy="3518707"/>
          </a:xfrm>
          <a:prstGeom prst="rect">
            <a:avLst/>
          </a:prstGeom>
          <a:ln>
            <a:noFill/>
          </a:ln>
        </p:spPr>
      </p:pic>
      <p:pic>
        <p:nvPicPr>
          <p:cNvPr id="12" name="Imagen 11" descr="Texto&#10;&#10;Descripción generada automáticamente">
            <a:extLst>
              <a:ext uri="{FF2B5EF4-FFF2-40B4-BE49-F238E27FC236}">
                <a16:creationId xmlns:a16="http://schemas.microsoft.com/office/drawing/2014/main" id="{8B702D1E-937C-2E79-E893-F54E6B55B8B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634622" y="4125350"/>
            <a:ext cx="1393948" cy="2356917"/>
          </a:xfrm>
          <a:prstGeom prst="rect">
            <a:avLst/>
          </a:prstGeom>
          <a:ln>
            <a:noFill/>
          </a:ln>
        </p:spPr>
      </p:pic>
      <p:pic>
        <p:nvPicPr>
          <p:cNvPr id="14" name="Imagen 13" descr="Texto&#10;&#10;Descripción generada automáticamente con confianza media">
            <a:extLst>
              <a:ext uri="{FF2B5EF4-FFF2-40B4-BE49-F238E27FC236}">
                <a16:creationId xmlns:a16="http://schemas.microsoft.com/office/drawing/2014/main" id="{64065D44-5BD1-D664-3519-B1C30F204CF5}"/>
              </a:ext>
            </a:extLst>
          </p:cNvPr>
          <p:cNvPicPr>
            <a:picLocks noChangeAspect="1"/>
          </p:cNvPicPr>
          <p:nvPr/>
        </p:nvPicPr>
        <p:blipFill rotWithShape="1">
          <a:blip r:embed="rId6">
            <a:extLst>
              <a:ext uri="{28A0092B-C50C-407E-A947-70E740481C1C}">
                <a14:useLocalDpi xmlns:a14="http://schemas.microsoft.com/office/drawing/2010/main" val="0"/>
              </a:ext>
            </a:extLst>
          </a:blip>
          <a:srcRect b="44750"/>
          <a:stretch/>
        </p:blipFill>
        <p:spPr>
          <a:xfrm>
            <a:off x="224085" y="1121745"/>
            <a:ext cx="10285188" cy="2218355"/>
          </a:xfrm>
          <a:prstGeom prst="rect">
            <a:avLst/>
          </a:prstGeom>
        </p:spPr>
      </p:pic>
      <p:sp>
        <p:nvSpPr>
          <p:cNvPr id="15" name="CuadroTexto 14">
            <a:extLst>
              <a:ext uri="{FF2B5EF4-FFF2-40B4-BE49-F238E27FC236}">
                <a16:creationId xmlns:a16="http://schemas.microsoft.com/office/drawing/2014/main" id="{AD292914-83F3-8E98-1F18-8445C6027FB4}"/>
              </a:ext>
            </a:extLst>
          </p:cNvPr>
          <p:cNvSpPr txBox="1"/>
          <p:nvPr/>
        </p:nvSpPr>
        <p:spPr>
          <a:xfrm>
            <a:off x="2269311" y="3517901"/>
            <a:ext cx="6096000" cy="369332"/>
          </a:xfrm>
          <a:prstGeom prst="rect">
            <a:avLst/>
          </a:prstGeom>
          <a:noFill/>
        </p:spPr>
        <p:txBody>
          <a:bodyPr wrap="square">
            <a:spAutoFit/>
          </a:bodyPr>
          <a:lstStyle/>
          <a:p>
            <a:r>
              <a:rPr lang="es-ES" dirty="0">
                <a:solidFill>
                  <a:srgbClr val="8E227A"/>
                </a:solidFill>
              </a:rPr>
              <a:t>12.Inicializar la cola de clientes</a:t>
            </a:r>
            <a:endParaRPr lang="es-US" dirty="0">
              <a:solidFill>
                <a:srgbClr val="8E227A"/>
              </a:solidFill>
            </a:endParaRPr>
          </a:p>
        </p:txBody>
      </p:sp>
      <p:pic>
        <p:nvPicPr>
          <p:cNvPr id="16" name="Imagen 15" descr="Texto&#10;&#10;Descripción generada automáticamente con confianza media">
            <a:extLst>
              <a:ext uri="{FF2B5EF4-FFF2-40B4-BE49-F238E27FC236}">
                <a16:creationId xmlns:a16="http://schemas.microsoft.com/office/drawing/2014/main" id="{80E6B4BB-DA41-B1E1-0DCC-C15F5762CBA2}"/>
              </a:ext>
            </a:extLst>
          </p:cNvPr>
          <p:cNvPicPr>
            <a:picLocks noChangeAspect="1"/>
          </p:cNvPicPr>
          <p:nvPr/>
        </p:nvPicPr>
        <p:blipFill rotWithShape="1">
          <a:blip r:embed="rId6">
            <a:extLst>
              <a:ext uri="{28A0092B-C50C-407E-A947-70E740481C1C}">
                <a14:useLocalDpi xmlns:a14="http://schemas.microsoft.com/office/drawing/2010/main" val="0"/>
              </a:ext>
            </a:extLst>
          </a:blip>
          <a:srcRect t="54617" r="42715"/>
          <a:stretch/>
        </p:blipFill>
        <p:spPr>
          <a:xfrm>
            <a:off x="1734107" y="4065034"/>
            <a:ext cx="5891894" cy="1822169"/>
          </a:xfrm>
          <a:prstGeom prst="rect">
            <a:avLst/>
          </a:prstGeom>
        </p:spPr>
      </p:pic>
      <p:sp>
        <p:nvSpPr>
          <p:cNvPr id="4" name="CuadroTexto 3">
            <a:extLst>
              <a:ext uri="{FF2B5EF4-FFF2-40B4-BE49-F238E27FC236}">
                <a16:creationId xmlns:a16="http://schemas.microsoft.com/office/drawing/2014/main" id="{1EE8F930-50C9-8D21-F0DE-D5AE8CC73FF7}"/>
              </a:ext>
            </a:extLst>
          </p:cNvPr>
          <p:cNvSpPr txBox="1"/>
          <p:nvPr/>
        </p:nvSpPr>
        <p:spPr>
          <a:xfrm>
            <a:off x="845574" y="6187935"/>
            <a:ext cx="8943473" cy="369332"/>
          </a:xfrm>
          <a:prstGeom prst="rect">
            <a:avLst/>
          </a:prstGeom>
          <a:noFill/>
        </p:spPr>
        <p:txBody>
          <a:bodyPr wrap="square">
            <a:spAutoFit/>
          </a:bodyPr>
          <a:lstStyle/>
          <a:p>
            <a:r>
              <a:rPr lang="es-US" dirty="0"/>
              <a:t>https://github.com/Zyel666/Estructutura_de_Datos/blob/main/Hito%204/Main.java</a:t>
            </a:r>
          </a:p>
        </p:txBody>
      </p:sp>
    </p:spTree>
    <p:extLst>
      <p:ext uri="{BB962C8B-B14F-4D97-AF65-F5344CB8AC3E}">
        <p14:creationId xmlns:p14="http://schemas.microsoft.com/office/powerpoint/2010/main" val="3016906124"/>
      </p:ext>
    </p:extLst>
  </p:cSld>
  <p:clrMapOvr>
    <a:masterClrMapping/>
  </p:clrMapOvr>
</p:sld>
</file>

<file path=ppt/theme/theme1.xml><?xml version="1.0" encoding="utf-8"?>
<a:theme xmlns:a="http://schemas.openxmlformats.org/drawingml/2006/main" name="Office Theme">
  <a:themeElements>
    <a:clrScheme name="Tema de Office">
      <a:dk1>
        <a:sysClr val="windowText" lastClr="000000"/>
      </a:dk1>
      <a:lt1>
        <a:sysClr val="window" lastClr="FFFFFF"/>
      </a:lt1>
      <a:dk2>
        <a:srgbClr val="44546A"/>
      </a:dk2>
      <a:lt2>
        <a:srgbClr val="E7E6E6"/>
      </a:lt2>
      <a:accent1>
        <a:srgbClr val="29AF8C"/>
      </a:accent1>
      <a:accent2>
        <a:srgbClr val="97BE49"/>
      </a:accent2>
      <a:accent3>
        <a:srgbClr val="3D9CCC"/>
      </a:accent3>
      <a:accent4>
        <a:srgbClr val="7C60C6"/>
      </a:accent4>
      <a:accent5>
        <a:srgbClr val="C9492C"/>
      </a:accent5>
      <a:accent6>
        <a:srgbClr val="D58C2E"/>
      </a:accent6>
      <a:hlink>
        <a:srgbClr val="0563C1"/>
      </a:hlink>
      <a:folHlink>
        <a:srgbClr val="954F72"/>
      </a:folHlink>
    </a:clrScheme>
    <a:fontScheme name="Tema de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3E4F19A7-A959-40BB-972C-4880BAF8EB09}"/>
    </a:ext>
  </a:extLst>
</a:theme>
</file>

<file path=docProps/app.xml><?xml version="1.0" encoding="utf-8"?>
<Properties xmlns="http://schemas.openxmlformats.org/officeDocument/2006/extended-properties" xmlns:vt="http://schemas.openxmlformats.org/officeDocument/2006/docPropsVTypes">
  <Template>Office Theme</Template>
  <TotalTime>348</TotalTime>
  <Words>1534</Words>
  <Application>Microsoft Office PowerPoint</Application>
  <PresentationFormat>Panorámica</PresentationFormat>
  <Paragraphs>48</Paragraphs>
  <Slides>13</Slides>
  <Notes>0</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13</vt:i4>
      </vt:variant>
    </vt:vector>
  </HeadingPairs>
  <TitlesOfParts>
    <vt:vector size="20" baseType="lpstr">
      <vt:lpstr>Algerian</vt:lpstr>
      <vt:lpstr>Arial</vt:lpstr>
      <vt:lpstr>Calibri</vt:lpstr>
      <vt:lpstr>Calibri Light</vt:lpstr>
      <vt:lpstr>Footlight MT Light</vt:lpstr>
      <vt:lpstr>JetBrains Mono</vt:lpstr>
      <vt:lpstr>Office Theme</vt:lpstr>
      <vt:lpstr>Estructura de datos Hito 4   </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Base de datos   Hito 3   </dc:title>
  <dc:creator>Cristhian Segura Ulo</dc:creator>
  <cp:lastModifiedBy>Cristhian Segura Ulo</cp:lastModifiedBy>
  <cp:revision>4</cp:revision>
  <dcterms:created xsi:type="dcterms:W3CDTF">2022-05-19T20:55:37Z</dcterms:created>
  <dcterms:modified xsi:type="dcterms:W3CDTF">2022-12-01T20:11:18Z</dcterms:modified>
</cp:coreProperties>
</file>